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260" r:id="rId4"/>
    <p:sldId id="408" r:id="rId6"/>
    <p:sldId id="406" r:id="rId7"/>
    <p:sldId id="382" r:id="rId8"/>
    <p:sldId id="293" r:id="rId9"/>
    <p:sldId id="294" r:id="rId10"/>
    <p:sldId id="392" r:id="rId11"/>
    <p:sldId id="394" r:id="rId12"/>
    <p:sldId id="395" r:id="rId13"/>
    <p:sldId id="393" r:id="rId14"/>
    <p:sldId id="295" r:id="rId15"/>
    <p:sldId id="296" r:id="rId16"/>
    <p:sldId id="402" r:id="rId17"/>
    <p:sldId id="383" r:id="rId18"/>
    <p:sldId id="297" r:id="rId19"/>
    <p:sldId id="3072" r:id="rId20"/>
    <p:sldId id="385" r:id="rId21"/>
    <p:sldId id="396" r:id="rId22"/>
    <p:sldId id="386" r:id="rId23"/>
    <p:sldId id="397" r:id="rId24"/>
    <p:sldId id="387" r:id="rId25"/>
    <p:sldId id="388" r:id="rId26"/>
    <p:sldId id="389" r:id="rId27"/>
    <p:sldId id="398" r:id="rId28"/>
    <p:sldId id="410" r:id="rId29"/>
    <p:sldId id="416" r:id="rId30"/>
    <p:sldId id="415" r:id="rId31"/>
    <p:sldId id="417" r:id="rId32"/>
    <p:sldId id="412" r:id="rId33"/>
    <p:sldId id="391" r:id="rId34"/>
    <p:sldId id="413" r:id="rId35"/>
    <p:sldId id="379"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FE6"/>
    <a:srgbClr val="1F4E79"/>
    <a:srgbClr val="FF8810"/>
    <a:srgbClr val="CB2B2B"/>
    <a:srgbClr val="8FB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8556" autoAdjust="0"/>
  </p:normalViewPr>
  <p:slideViewPr>
    <p:cSldViewPr snapToGrid="0" showGuides="1">
      <p:cViewPr varScale="1">
        <p:scale>
          <a:sx n="40" d="100"/>
          <a:sy n="40" d="100"/>
        </p:scale>
        <p:origin x="44" y="92"/>
      </p:cViewPr>
      <p:guideLst>
        <p:guide orient="horz" pos="2136"/>
        <p:guide pos="3864"/>
        <p:guide pos="15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solidFill>
                <a:schemeClr val="tx1">
                  <a:lumMod val="85000"/>
                  <a:lumOff val="15000"/>
                </a:schemeClr>
              </a:solidFill>
              <a:latin typeface="+mn-ea"/>
              <a:cs typeface="微软雅黑" panose="020B0503020204020204" charset="-122"/>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image" Target="../media/image1.jpe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image" Target="../media/image2.jpeg"/><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9" Type="http://schemas.openxmlformats.org/officeDocument/2006/relationships/tags" Target="../tags/tag50.xml"/><Relationship Id="rId18" Type="http://schemas.openxmlformats.org/officeDocument/2006/relationships/tags" Target="../tags/tag49.xml"/><Relationship Id="rId17" Type="http://schemas.openxmlformats.org/officeDocument/2006/relationships/tags" Target="../tags/tag48.xml"/><Relationship Id="rId16" Type="http://schemas.openxmlformats.org/officeDocument/2006/relationships/tags" Target="../tags/tag47.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0" Type="http://schemas.openxmlformats.org/officeDocument/2006/relationships/tags" Target="../tags/tag69.xml"/><Relationship Id="rId2" Type="http://schemas.openxmlformats.org/officeDocument/2006/relationships/tags" Target="../tags/tag51.xml"/><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8" Type="http://schemas.openxmlformats.org/officeDocument/2006/relationships/tags" Target="../tags/tag104.xml"/><Relationship Id="rId17" Type="http://schemas.openxmlformats.org/officeDocument/2006/relationships/tags" Target="../tags/tag103.xml"/><Relationship Id="rId16" Type="http://schemas.openxmlformats.org/officeDocument/2006/relationships/tags" Target="../tags/tag10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8" Type="http://schemas.openxmlformats.org/officeDocument/2006/relationships/tags" Target="../tags/tag121.xml"/><Relationship Id="rId17" Type="http://schemas.openxmlformats.org/officeDocument/2006/relationships/tags" Target="../tags/tag120.xml"/><Relationship Id="rId16" Type="http://schemas.openxmlformats.org/officeDocument/2006/relationships/tags" Target="../tags/tag119.xml"/><Relationship Id="rId15" Type="http://schemas.openxmlformats.org/officeDocument/2006/relationships/tags" Target="../tags/tag118.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0" Type="http://schemas.openxmlformats.org/officeDocument/2006/relationships/tags" Target="../tags/tag16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0" Type="http://schemas.openxmlformats.org/officeDocument/2006/relationships/tags" Target="../tags/tag17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0" Type="http://schemas.openxmlformats.org/officeDocument/2006/relationships/tags" Target="../tags/tag18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2" Type="http://schemas.openxmlformats.org/officeDocument/2006/relationships/tags" Target="../tags/tag195.xml"/><Relationship Id="rId11" Type="http://schemas.openxmlformats.org/officeDocument/2006/relationships/tags" Target="../tags/tag194.xml"/><Relationship Id="rId10" Type="http://schemas.openxmlformats.org/officeDocument/2006/relationships/tags" Target="../tags/tag193.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2" name="图片占位符 11"/>
          <p:cNvSpPr>
            <a:spLocks noGrp="1"/>
          </p:cNvSpPr>
          <p:nvPr>
            <p:ph type="pic" sz="quarter" idx="13"/>
          </p:nvPr>
        </p:nvSpPr>
        <p:spPr>
          <a:xfrm>
            <a:off x="5662046" y="2555193"/>
            <a:ext cx="6529954" cy="4302809"/>
          </a:xfrm>
          <a:custGeom>
            <a:avLst/>
            <a:gdLst>
              <a:gd name="connsiteX0" fmla="*/ 4624054 w 6529954"/>
              <a:gd name="connsiteY0" fmla="*/ 0 h 4302809"/>
              <a:gd name="connsiteX1" fmla="*/ 5172453 w 6529954"/>
              <a:gd name="connsiteY1" fmla="*/ 227154 h 4302809"/>
              <a:gd name="connsiteX2" fmla="*/ 6529954 w 6529954"/>
              <a:gd name="connsiteY2" fmla="*/ 1584655 h 4302809"/>
              <a:gd name="connsiteX3" fmla="*/ 6529954 w 6529954"/>
              <a:gd name="connsiteY3" fmla="*/ 4302809 h 4302809"/>
              <a:gd name="connsiteX4" fmla="*/ 0 w 6529954"/>
              <a:gd name="connsiteY4" fmla="*/ 4302809 h 4302809"/>
              <a:gd name="connsiteX5" fmla="*/ 4075654 w 6529954"/>
              <a:gd name="connsiteY5" fmla="*/ 227154 h 4302809"/>
              <a:gd name="connsiteX6" fmla="*/ 4624054 w 6529954"/>
              <a:gd name="connsiteY6" fmla="*/ 0 h 43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9954" h="4302809">
                <a:moveTo>
                  <a:pt x="4624054" y="0"/>
                </a:moveTo>
                <a:cubicBezTo>
                  <a:pt x="4822535" y="0"/>
                  <a:pt x="5021016" y="75718"/>
                  <a:pt x="5172453" y="227154"/>
                </a:cubicBezTo>
                <a:lnTo>
                  <a:pt x="6529954" y="1584655"/>
                </a:lnTo>
                <a:lnTo>
                  <a:pt x="6529954" y="4302809"/>
                </a:lnTo>
                <a:lnTo>
                  <a:pt x="0" y="4302809"/>
                </a:lnTo>
                <a:lnTo>
                  <a:pt x="4075654" y="227154"/>
                </a:lnTo>
                <a:cubicBezTo>
                  <a:pt x="4227091" y="75718"/>
                  <a:pt x="4425572" y="0"/>
                  <a:pt x="4624054" y="0"/>
                </a:cubicBezTo>
                <a:close/>
              </a:path>
            </a:pathLst>
          </a:custGeom>
        </p:spPr>
        <p:txBody>
          <a:bodyPr wrap="square">
            <a:noAutofit/>
          </a:bodyPr>
          <a:lstStyle/>
          <a:p>
            <a:endParaRPr lang="zh-CN" alt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
        <p:nvSpPr>
          <p:cNvPr id="7" name="任意多边形: 形状 6"/>
          <p:cNvSpPr/>
          <p:nvPr userDrawn="1"/>
        </p:nvSpPr>
        <p:spPr>
          <a:xfrm>
            <a:off x="0" y="0"/>
            <a:ext cx="9633822" cy="6858000"/>
          </a:xfrm>
          <a:custGeom>
            <a:avLst/>
            <a:gdLst>
              <a:gd name="connsiteX0" fmla="*/ 0 w 9633822"/>
              <a:gd name="connsiteY0" fmla="*/ 0 h 6858000"/>
              <a:gd name="connsiteX1" fmla="*/ 7798941 w 9633822"/>
              <a:gd name="connsiteY1" fmla="*/ 0 h 6858000"/>
              <a:gd name="connsiteX2" fmla="*/ 9406668 w 9633822"/>
              <a:gd name="connsiteY2" fmla="*/ 1607727 h 6858000"/>
              <a:gd name="connsiteX3" fmla="*/ 9406668 w 9633822"/>
              <a:gd name="connsiteY3" fmla="*/ 2704526 h 6858000"/>
              <a:gd name="connsiteX4" fmla="*/ 5253195 w 9633822"/>
              <a:gd name="connsiteY4" fmla="*/ 6858000 h 6858000"/>
              <a:gd name="connsiteX5" fmla="*/ 0 w 963382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33822" h="6858000">
                <a:moveTo>
                  <a:pt x="0" y="0"/>
                </a:moveTo>
                <a:lnTo>
                  <a:pt x="7798941" y="0"/>
                </a:lnTo>
                <a:lnTo>
                  <a:pt x="9406668" y="1607727"/>
                </a:lnTo>
                <a:cubicBezTo>
                  <a:pt x="9709541" y="1910600"/>
                  <a:pt x="9709541" y="2401653"/>
                  <a:pt x="9406668" y="2704526"/>
                </a:cubicBezTo>
                <a:lnTo>
                  <a:pt x="5253195" y="6858000"/>
                </a:lnTo>
                <a:lnTo>
                  <a:pt x="0" y="685800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8217365" y="1"/>
            <a:ext cx="3942921" cy="1650215"/>
          </a:xfrm>
          <a:custGeom>
            <a:avLst/>
            <a:gdLst>
              <a:gd name="connsiteX0" fmla="*/ 0 w 3942921"/>
              <a:gd name="connsiteY0" fmla="*/ 0 h 1650215"/>
              <a:gd name="connsiteX1" fmla="*/ 3942921 w 3942921"/>
              <a:gd name="connsiteY1" fmla="*/ 0 h 1650215"/>
              <a:gd name="connsiteX2" fmla="*/ 2519860 w 3942921"/>
              <a:gd name="connsiteY2" fmla="*/ 1423061 h 1650215"/>
              <a:gd name="connsiteX3" fmla="*/ 1423061 w 3942921"/>
              <a:gd name="connsiteY3" fmla="*/ 1423061 h 1650215"/>
            </a:gdLst>
            <a:ahLst/>
            <a:cxnLst>
              <a:cxn ang="0">
                <a:pos x="connsiteX0" y="connsiteY0"/>
              </a:cxn>
              <a:cxn ang="0">
                <a:pos x="connsiteX1" y="connsiteY1"/>
              </a:cxn>
              <a:cxn ang="0">
                <a:pos x="connsiteX2" y="connsiteY2"/>
              </a:cxn>
              <a:cxn ang="0">
                <a:pos x="connsiteX3" y="connsiteY3"/>
              </a:cxn>
            </a:cxnLst>
            <a:rect l="l" t="t" r="r" b="b"/>
            <a:pathLst>
              <a:path w="3942921" h="1650215">
                <a:moveTo>
                  <a:pt x="0" y="0"/>
                </a:moveTo>
                <a:lnTo>
                  <a:pt x="3942921" y="0"/>
                </a:lnTo>
                <a:lnTo>
                  <a:pt x="2519860" y="1423061"/>
                </a:lnTo>
                <a:cubicBezTo>
                  <a:pt x="2216987" y="1725934"/>
                  <a:pt x="1725934" y="1725934"/>
                  <a:pt x="1423061" y="1423061"/>
                </a:cubicBezTo>
                <a:close/>
              </a:path>
            </a:pathLst>
          </a:custGeom>
          <a:solidFill>
            <a:srgbClr val="C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6" name="任意多边形: 形状 15"/>
          <p:cNvSpPr/>
          <p:nvPr>
            <p:custDataLst>
              <p:tags r:id="rId2"/>
            </p:custDataLst>
          </p:nvPr>
        </p:nvSpPr>
        <p:spPr bwMode="auto">
          <a:xfrm flipH="1">
            <a:off x="6902410" y="1440180"/>
            <a:ext cx="5289590" cy="5417820"/>
          </a:xfrm>
          <a:custGeom>
            <a:avLst/>
            <a:gdLst>
              <a:gd name="connsiteX0" fmla="*/ 2457313 w 5289590"/>
              <a:gd name="connsiteY0" fmla="*/ 0 h 5417820"/>
              <a:gd name="connsiteX1" fmla="*/ 0 w 5289590"/>
              <a:gd name="connsiteY1" fmla="*/ 0 h 5417820"/>
              <a:gd name="connsiteX2" fmla="*/ 0 w 5289590"/>
              <a:gd name="connsiteY2" fmla="*/ 5414923 h 5417820"/>
              <a:gd name="connsiteX3" fmla="*/ 249555 w 5289590"/>
              <a:gd name="connsiteY3" fmla="*/ 5415147 h 5417820"/>
              <a:gd name="connsiteX4" fmla="*/ 3224275 w 5289590"/>
              <a:gd name="connsiteY4" fmla="*/ 5417820 h 5417820"/>
              <a:gd name="connsiteX5" fmla="*/ 4957241 w 5289590"/>
              <a:gd name="connsiteY5" fmla="*/ 3815354 h 5417820"/>
              <a:gd name="connsiteX6" fmla="*/ 4957241 w 5289590"/>
              <a:gd name="connsiteY6" fmla="*/ 2308011 h 5417820"/>
              <a:gd name="connsiteX7" fmla="*/ 2522345 w 5289590"/>
              <a:gd name="connsiteY7" fmla="*/ 60040 h 541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9590" h="5417820">
                <a:moveTo>
                  <a:pt x="2457313" y="0"/>
                </a:moveTo>
                <a:lnTo>
                  <a:pt x="0" y="0"/>
                </a:lnTo>
                <a:lnTo>
                  <a:pt x="0" y="5414923"/>
                </a:lnTo>
                <a:lnTo>
                  <a:pt x="249555" y="5415147"/>
                </a:lnTo>
                <a:cubicBezTo>
                  <a:pt x="1095202" y="5415907"/>
                  <a:pt x="2079227" y="5416792"/>
                  <a:pt x="3224275" y="5417820"/>
                </a:cubicBezTo>
                <a:cubicBezTo>
                  <a:pt x="3224275" y="5417820"/>
                  <a:pt x="3224275" y="5417820"/>
                  <a:pt x="4957241" y="3815354"/>
                </a:cubicBezTo>
                <a:cubicBezTo>
                  <a:pt x="5400373" y="3398273"/>
                  <a:pt x="5400373" y="2725091"/>
                  <a:pt x="4957241" y="2308011"/>
                </a:cubicBezTo>
                <a:cubicBezTo>
                  <a:pt x="4957241" y="2308011"/>
                  <a:pt x="4957241" y="2308011"/>
                  <a:pt x="2522345" y="60040"/>
                </a:cubicBezTo>
                <a:close/>
              </a:path>
            </a:pathLst>
          </a:custGeom>
          <a:solidFill>
            <a:schemeClr val="bg1">
              <a:lumMod val="95000"/>
            </a:schemeClr>
          </a:solidFill>
          <a:ln>
            <a:noFill/>
          </a:ln>
        </p:spPr>
        <p:txBody>
          <a:bodyPr vert="horz" wrap="square" lIns="91440" tIns="45720" rIns="91440" bIns="45720" numCol="1" anchor="t" anchorCtr="0" compatLnSpc="1">
            <a:noAutofit/>
          </a:bodyPr>
          <a:lstStyle/>
          <a:p>
            <a:endParaRPr lang="zh-CN" altLang="en-US"/>
          </a:p>
        </p:txBody>
      </p:sp>
      <p:sp>
        <p:nvSpPr>
          <p:cNvPr id="21" name="任意多边形: 形状 20"/>
          <p:cNvSpPr/>
          <p:nvPr>
            <p:custDataLst>
              <p:tags r:id="rId3"/>
            </p:custDataLst>
          </p:nvPr>
        </p:nvSpPr>
        <p:spPr bwMode="auto">
          <a:xfrm>
            <a:off x="5713391" y="1"/>
            <a:ext cx="6478609" cy="6858000"/>
          </a:xfrm>
          <a:custGeom>
            <a:avLst/>
            <a:gdLst>
              <a:gd name="connsiteX0" fmla="*/ 6468068 w 6478609"/>
              <a:gd name="connsiteY0" fmla="*/ 3674209 h 6858000"/>
              <a:gd name="connsiteX1" fmla="*/ 6478609 w 6478609"/>
              <a:gd name="connsiteY1" fmla="*/ 6858000 h 6858000"/>
              <a:gd name="connsiteX2" fmla="*/ 6418877 w 6478609"/>
              <a:gd name="connsiteY2" fmla="*/ 6847469 h 6858000"/>
              <a:gd name="connsiteX3" fmla="*/ 6316981 w 6478609"/>
              <a:gd name="connsiteY3" fmla="*/ 6780775 h 6858000"/>
              <a:gd name="connsiteX4" fmla="*/ 5009905 w 6478609"/>
              <a:gd name="connsiteY4" fmla="*/ 5474964 h 6858000"/>
              <a:gd name="connsiteX5" fmla="*/ 5009905 w 6478609"/>
              <a:gd name="connsiteY5" fmla="*/ 5050225 h 6858000"/>
              <a:gd name="connsiteX6" fmla="*/ 6309954 w 6478609"/>
              <a:gd name="connsiteY6" fmla="*/ 3751434 h 6858000"/>
              <a:gd name="connsiteX7" fmla="*/ 6408336 w 6478609"/>
              <a:gd name="connsiteY7" fmla="*/ 3684740 h 6858000"/>
              <a:gd name="connsiteX8" fmla="*/ 2028882 w 6478609"/>
              <a:gd name="connsiteY8" fmla="*/ 0 h 6858000"/>
              <a:gd name="connsiteX9" fmla="*/ 5254187 w 6478609"/>
              <a:gd name="connsiteY9" fmla="*/ 2486 h 6858000"/>
              <a:gd name="connsiteX10" fmla="*/ 5254188 w 6478609"/>
              <a:gd name="connsiteY10" fmla="*/ 2487 h 6858000"/>
              <a:gd name="connsiteX11" fmla="*/ 5253400 w 6478609"/>
              <a:gd name="connsiteY11" fmla="*/ 2486 h 6858000"/>
              <a:gd name="connsiteX12" fmla="*/ 2028883 w 6478609"/>
              <a:gd name="connsiteY12" fmla="*/ 1 h 6858000"/>
              <a:gd name="connsiteX13" fmla="*/ 199717 w 6478609"/>
              <a:gd name="connsiteY13" fmla="*/ 1827184 h 6858000"/>
              <a:gd name="connsiteX14" fmla="*/ 49931 w 6478609"/>
              <a:gd name="connsiteY14" fmla="*/ 2566214 h 6858000"/>
              <a:gd name="connsiteX15" fmla="*/ 112342 w 6478609"/>
              <a:gd name="connsiteY15" fmla="*/ 2684832 h 6858000"/>
              <a:gd name="connsiteX16" fmla="*/ 112341 w 6478609"/>
              <a:gd name="connsiteY16" fmla="*/ 2684831 h 6858000"/>
              <a:gd name="connsiteX17" fmla="*/ 199716 w 6478609"/>
              <a:gd name="connsiteY17" fmla="*/ 1827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8609" h="6858000">
                <a:moveTo>
                  <a:pt x="6468068" y="3674209"/>
                </a:moveTo>
                <a:cubicBezTo>
                  <a:pt x="6478609" y="6858000"/>
                  <a:pt x="6478609" y="6858000"/>
                  <a:pt x="6478609" y="6858000"/>
                </a:cubicBezTo>
                <a:cubicBezTo>
                  <a:pt x="6418877" y="6847469"/>
                  <a:pt x="6418877" y="6847469"/>
                  <a:pt x="6418877" y="6847469"/>
                </a:cubicBezTo>
                <a:cubicBezTo>
                  <a:pt x="6380227" y="6833428"/>
                  <a:pt x="6348604" y="6812367"/>
                  <a:pt x="6316981" y="6780775"/>
                </a:cubicBezTo>
                <a:cubicBezTo>
                  <a:pt x="5009905" y="5474964"/>
                  <a:pt x="5009905" y="5474964"/>
                  <a:pt x="5009905" y="5474964"/>
                </a:cubicBezTo>
                <a:cubicBezTo>
                  <a:pt x="4893955" y="5355616"/>
                  <a:pt x="4890441" y="5166063"/>
                  <a:pt x="5009905" y="5050225"/>
                </a:cubicBezTo>
                <a:cubicBezTo>
                  <a:pt x="6309954" y="3751434"/>
                  <a:pt x="6309954" y="3751434"/>
                  <a:pt x="6309954" y="3751434"/>
                </a:cubicBezTo>
                <a:cubicBezTo>
                  <a:pt x="6338063" y="3719842"/>
                  <a:pt x="6373200" y="3698781"/>
                  <a:pt x="6408336" y="3684740"/>
                </a:cubicBezTo>
                <a:close/>
                <a:moveTo>
                  <a:pt x="2028882" y="0"/>
                </a:moveTo>
                <a:cubicBezTo>
                  <a:pt x="5254187" y="2486"/>
                  <a:pt x="5254187" y="2486"/>
                  <a:pt x="5254187" y="2486"/>
                </a:cubicBezTo>
                <a:lnTo>
                  <a:pt x="5254188" y="2487"/>
                </a:lnTo>
                <a:lnTo>
                  <a:pt x="5253400" y="2486"/>
                </a:lnTo>
                <a:cubicBezTo>
                  <a:pt x="5241589" y="2477"/>
                  <a:pt x="5052606" y="2332"/>
                  <a:pt x="2028883" y="1"/>
                </a:cubicBezTo>
                <a:lnTo>
                  <a:pt x="199717" y="1827184"/>
                </a:lnTo>
                <a:cubicBezTo>
                  <a:pt x="2" y="2026683"/>
                  <a:pt x="-49927" y="2319871"/>
                  <a:pt x="49931" y="2566214"/>
                </a:cubicBezTo>
                <a:lnTo>
                  <a:pt x="112342" y="2684832"/>
                </a:lnTo>
                <a:lnTo>
                  <a:pt x="112341" y="2684831"/>
                </a:lnTo>
                <a:cubicBezTo>
                  <a:pt x="-62410" y="2420202"/>
                  <a:pt x="-33285" y="2059932"/>
                  <a:pt x="199716" y="1827183"/>
                </a:cubicBez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8" name="Freeform 6"/>
          <p:cNvSpPr/>
          <p:nvPr>
            <p:custDataLst>
              <p:tags r:id="rId4"/>
            </p:custDataLst>
          </p:nvPr>
        </p:nvSpPr>
        <p:spPr bwMode="auto">
          <a:xfrm flipV="1">
            <a:off x="5713390" y="2371"/>
            <a:ext cx="5384395" cy="3737557"/>
          </a:xfrm>
          <a:custGeom>
            <a:avLst/>
            <a:gdLst>
              <a:gd name="T0" fmla="*/ 790 w 1580"/>
              <a:gd name="T1" fmla="*/ 0 h 1098"/>
              <a:gd name="T2" fmla="*/ 893 w 1580"/>
              <a:gd name="T3" fmla="*/ 43 h 1098"/>
              <a:gd name="T4" fmla="*/ 1524 w 1580"/>
              <a:gd name="T5" fmla="*/ 673 h 1098"/>
              <a:gd name="T6" fmla="*/ 1524 w 1580"/>
              <a:gd name="T7" fmla="*/ 879 h 1098"/>
              <a:gd name="T8" fmla="*/ 1305 w 1580"/>
              <a:gd name="T9" fmla="*/ 1098 h 1098"/>
              <a:gd name="T10" fmla="*/ 276 w 1580"/>
              <a:gd name="T11" fmla="*/ 1097 h 1098"/>
              <a:gd name="T12" fmla="*/ 57 w 1580"/>
              <a:gd name="T13" fmla="*/ 878 h 1098"/>
              <a:gd name="T14" fmla="*/ 57 w 1580"/>
              <a:gd name="T15" fmla="*/ 673 h 1098"/>
              <a:gd name="T16" fmla="*/ 687 w 1580"/>
              <a:gd name="T17" fmla="*/ 43 h 1098"/>
              <a:gd name="T18" fmla="*/ 790 w 1580"/>
              <a:gd name="T1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0" h="1098">
                <a:moveTo>
                  <a:pt x="790" y="0"/>
                </a:moveTo>
                <a:cubicBezTo>
                  <a:pt x="827" y="0"/>
                  <a:pt x="864" y="14"/>
                  <a:pt x="893" y="43"/>
                </a:cubicBezTo>
                <a:cubicBezTo>
                  <a:pt x="1524" y="673"/>
                  <a:pt x="1524" y="673"/>
                  <a:pt x="1524" y="673"/>
                </a:cubicBezTo>
                <a:cubicBezTo>
                  <a:pt x="1580" y="730"/>
                  <a:pt x="1580" y="822"/>
                  <a:pt x="1524" y="879"/>
                </a:cubicBezTo>
                <a:cubicBezTo>
                  <a:pt x="1305" y="1098"/>
                  <a:pt x="1305" y="1098"/>
                  <a:pt x="1305" y="1098"/>
                </a:cubicBezTo>
                <a:cubicBezTo>
                  <a:pt x="276" y="1097"/>
                  <a:pt x="276" y="1097"/>
                  <a:pt x="276" y="1097"/>
                </a:cubicBezTo>
                <a:cubicBezTo>
                  <a:pt x="57" y="878"/>
                  <a:pt x="57" y="878"/>
                  <a:pt x="57" y="878"/>
                </a:cubicBezTo>
                <a:cubicBezTo>
                  <a:pt x="0" y="821"/>
                  <a:pt x="0" y="729"/>
                  <a:pt x="57" y="673"/>
                </a:cubicBezTo>
                <a:cubicBezTo>
                  <a:pt x="687" y="43"/>
                  <a:pt x="687" y="43"/>
                  <a:pt x="687" y="43"/>
                </a:cubicBezTo>
                <a:cubicBezTo>
                  <a:pt x="716" y="14"/>
                  <a:pt x="753" y="0"/>
                  <a:pt x="790" y="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lumMod val="75000"/>
                </a:schemeClr>
              </a:solidFill>
            </a:endParaRPr>
          </a:p>
        </p:txBody>
      </p:sp>
      <p:sp>
        <p:nvSpPr>
          <p:cNvPr id="18" name="任意多边形: 形状 17"/>
          <p:cNvSpPr/>
          <p:nvPr>
            <p:custDataLst>
              <p:tags r:id="rId5"/>
            </p:custDataLst>
          </p:nvPr>
        </p:nvSpPr>
        <p:spPr bwMode="auto">
          <a:xfrm>
            <a:off x="5713392" y="2"/>
            <a:ext cx="6478608" cy="5949531"/>
          </a:xfrm>
          <a:custGeom>
            <a:avLst/>
            <a:gdLst>
              <a:gd name="connsiteX0" fmla="*/ 2028882 w 6478608"/>
              <a:gd name="connsiteY0" fmla="*/ 0 h 5949531"/>
              <a:gd name="connsiteX1" fmla="*/ 5254187 w 6478608"/>
              <a:gd name="connsiteY1" fmla="*/ 2486 h 5949531"/>
              <a:gd name="connsiteX2" fmla="*/ 6478608 w 6478608"/>
              <a:gd name="connsiteY2" fmla="*/ 1225580 h 5949531"/>
              <a:gd name="connsiteX3" fmla="*/ 6478608 w 6478608"/>
              <a:gd name="connsiteY3" fmla="*/ 3400798 h 5949531"/>
              <a:gd name="connsiteX4" fmla="*/ 4126823 w 6478608"/>
              <a:gd name="connsiteY4" fmla="*/ 5750033 h 5949531"/>
              <a:gd name="connsiteX5" fmla="*/ 3161223 w 6478608"/>
              <a:gd name="connsiteY5" fmla="*/ 5750033 h 5949531"/>
              <a:gd name="connsiteX6" fmla="*/ 199716 w 6478608"/>
              <a:gd name="connsiteY6" fmla="*/ 2791737 h 5949531"/>
              <a:gd name="connsiteX7" fmla="*/ 199716 w 6478608"/>
              <a:gd name="connsiteY7" fmla="*/ 1827183 h 59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8608" h="5949531">
                <a:moveTo>
                  <a:pt x="2028882" y="0"/>
                </a:moveTo>
                <a:cubicBezTo>
                  <a:pt x="5254187" y="2486"/>
                  <a:pt x="5254187" y="2486"/>
                  <a:pt x="5254187" y="2486"/>
                </a:cubicBezTo>
                <a:cubicBezTo>
                  <a:pt x="6478608" y="1225580"/>
                  <a:pt x="6478608" y="1225580"/>
                  <a:pt x="6478608" y="1225580"/>
                </a:cubicBezTo>
                <a:cubicBezTo>
                  <a:pt x="6478608" y="3400798"/>
                  <a:pt x="6478608" y="3400798"/>
                  <a:pt x="6478608" y="3400798"/>
                </a:cubicBezTo>
                <a:cubicBezTo>
                  <a:pt x="4126823" y="5750033"/>
                  <a:pt x="4126823" y="5750033"/>
                  <a:pt x="4126823" y="5750033"/>
                </a:cubicBezTo>
                <a:cubicBezTo>
                  <a:pt x="3860537" y="6016031"/>
                  <a:pt x="3427509" y="6016031"/>
                  <a:pt x="3161223" y="5750033"/>
                </a:cubicBezTo>
                <a:cubicBezTo>
                  <a:pt x="199716" y="2791737"/>
                  <a:pt x="199716" y="2791737"/>
                  <a:pt x="199716" y="2791737"/>
                </a:cubicBezTo>
                <a:cubicBezTo>
                  <a:pt x="-66571" y="2525738"/>
                  <a:pt x="-66571" y="2093181"/>
                  <a:pt x="199716" y="1827183"/>
                </a:cubicBezTo>
                <a:close/>
              </a:path>
            </a:pathLst>
          </a:custGeom>
          <a:blipFill>
            <a:blip r:embed="rId6" cstate="email"/>
            <a:srcRect/>
            <a:stretch>
              <a:fillRect/>
            </a:stretch>
          </a:blipFill>
          <a:ln>
            <a:noFill/>
          </a:ln>
        </p:spPr>
        <p:txBody>
          <a:bodyPr vert="horz" wrap="square" lIns="91440" tIns="45720" rIns="91440" bIns="45720" numCol="1" anchor="t" anchorCtr="0" compatLnSpc="1">
            <a:noAutofit/>
          </a:bodyPr>
          <a:lstStyle/>
          <a:p>
            <a:endParaRPr lang="zh-CN" altLang="en-US"/>
          </a:p>
        </p:txBody>
      </p:sp>
      <p:sp>
        <p:nvSpPr>
          <p:cNvPr id="2" name="日期占位符 1"/>
          <p:cNvSpPr>
            <a:spLocks noGrp="1"/>
          </p:cNvSpPr>
          <p:nvPr>
            <p:ph type="dt" sz="half" idx="12"/>
            <p:custDataLst>
              <p:tags r:id="rId7"/>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3"/>
            <p:custDataLst>
              <p:tags r:id="rId8"/>
            </p:custDataLst>
          </p:nvPr>
        </p:nvSpPr>
        <p:spPr/>
        <p:txBody>
          <a:bodyPr/>
          <a:lstStyle/>
          <a:p>
            <a:endParaRPr lang="zh-CN" altLang="en-US" dirty="0"/>
          </a:p>
        </p:txBody>
      </p:sp>
      <p:sp>
        <p:nvSpPr>
          <p:cNvPr id="4" name="灯片编号占位符 3"/>
          <p:cNvSpPr>
            <a:spLocks noGrp="1"/>
          </p:cNvSpPr>
          <p:nvPr>
            <p:ph type="sldNum" sz="quarter" idx="14"/>
            <p:custDataLst>
              <p:tags r:id="rId9"/>
            </p:custDataLst>
          </p:nvPr>
        </p:nvSpPr>
        <p:spPr/>
        <p:txBody>
          <a:bodyPr/>
          <a:lstStyle/>
          <a:p>
            <a:fld id="{49AE70B2-8BF9-45C0-BB95-33D1B9D3A854}" type="slidenum">
              <a:rPr lang="zh-CN" altLang="en-US" smtClean="0"/>
            </a:fld>
            <a:endParaRPr lang="zh-CN" altLang="en-US" dirty="0"/>
          </a:p>
        </p:txBody>
      </p:sp>
      <p:sp>
        <p:nvSpPr>
          <p:cNvPr id="9801" name="副标题 2"/>
          <p:cNvSpPr>
            <a:spLocks noGrp="1"/>
          </p:cNvSpPr>
          <p:nvPr>
            <p:ph type="subTitle" idx="1" hasCustomPrompt="1"/>
            <p:custDataLst>
              <p:tags r:id="rId10"/>
            </p:custDataLst>
          </p:nvPr>
        </p:nvSpPr>
        <p:spPr>
          <a:xfrm>
            <a:off x="673099" y="5021821"/>
            <a:ext cx="4822010" cy="558799"/>
          </a:xfrm>
        </p:spPr>
        <p:txBody>
          <a:bodyPr anchor="t" anchorCtr="0">
            <a:normAutofit/>
          </a:bodyPr>
          <a:lstStyle>
            <a:lvl1pPr marL="0" indent="0" algn="l">
              <a:buNone/>
              <a:defRPr sz="1800" u="none" strike="noStrike" kern="1200" cap="none" spc="200" normalizeH="0" baseline="0">
                <a:solidFill>
                  <a:schemeClr val="accent1"/>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dirty="0"/>
          </a:p>
        </p:txBody>
      </p:sp>
      <p:sp>
        <p:nvSpPr>
          <p:cNvPr id="9802" name="标题 1"/>
          <p:cNvSpPr>
            <a:spLocks noGrp="1"/>
          </p:cNvSpPr>
          <p:nvPr>
            <p:ph type="ctrTitle" hasCustomPrompt="1"/>
            <p:custDataLst>
              <p:tags r:id="rId11"/>
            </p:custDataLst>
          </p:nvPr>
        </p:nvSpPr>
        <p:spPr>
          <a:xfrm>
            <a:off x="673097" y="3558929"/>
            <a:ext cx="7318378" cy="1372514"/>
          </a:xfrm>
        </p:spPr>
        <p:txBody>
          <a:bodyPr lIns="36000" anchor="b" anchorCtr="0">
            <a:normAutofit/>
          </a:bodyPr>
          <a:lstStyle>
            <a:lvl1pPr algn="l">
              <a:defRPr sz="8000" u="none" strike="noStrike" kern="1200" cap="none" spc="2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201572" y="222248"/>
            <a:ext cx="11768097" cy="6435609"/>
            <a:chOff x="201572" y="222248"/>
            <a:chExt cx="11768097" cy="6435609"/>
          </a:xfrm>
        </p:grpSpPr>
        <p:grpSp>
          <p:nvGrpSpPr>
            <p:cNvPr id="13" name="组合 12"/>
            <p:cNvGrpSpPr/>
            <p:nvPr userDrawn="1"/>
          </p:nvGrpSpPr>
          <p:grpSpPr>
            <a:xfrm>
              <a:off x="11628863" y="222248"/>
              <a:ext cx="340806" cy="336552"/>
              <a:chOff x="6187165" y="2056953"/>
              <a:chExt cx="2517670" cy="2486241"/>
            </a:xfrm>
          </p:grpSpPr>
          <p:sp>
            <p:nvSpPr>
              <p:cNvPr id="15" name="矩形: 圆角 14"/>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圆角 13"/>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13"/>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4"/>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2" name="圆角矩形 1"/>
          <p:cNvSpPr/>
          <p:nvPr>
            <p:custDataLst>
              <p:tags r:id="rId2"/>
            </p:custDataLst>
          </p:nvPr>
        </p:nvSpPr>
        <p:spPr>
          <a:xfrm rot="2700000">
            <a:off x="1179347" y="1114928"/>
            <a:ext cx="2518610" cy="251861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6_1"/>
          <p:cNvSpPr/>
          <p:nvPr>
            <p:custDataLst>
              <p:tags r:id="rId3"/>
            </p:custDataLst>
          </p:nvPr>
        </p:nvSpPr>
        <p:spPr bwMode="auto">
          <a:xfrm>
            <a:off x="0" y="2374233"/>
            <a:ext cx="6459401" cy="4483768"/>
          </a:xfrm>
          <a:custGeom>
            <a:avLst/>
            <a:gdLst>
              <a:gd name="T0" fmla="*/ 790 w 1580"/>
              <a:gd name="T1" fmla="*/ 0 h 1098"/>
              <a:gd name="T2" fmla="*/ 893 w 1580"/>
              <a:gd name="T3" fmla="*/ 43 h 1098"/>
              <a:gd name="T4" fmla="*/ 1524 w 1580"/>
              <a:gd name="T5" fmla="*/ 673 h 1098"/>
              <a:gd name="T6" fmla="*/ 1524 w 1580"/>
              <a:gd name="T7" fmla="*/ 879 h 1098"/>
              <a:gd name="T8" fmla="*/ 1305 w 1580"/>
              <a:gd name="T9" fmla="*/ 1098 h 1098"/>
              <a:gd name="T10" fmla="*/ 276 w 1580"/>
              <a:gd name="T11" fmla="*/ 1097 h 1098"/>
              <a:gd name="T12" fmla="*/ 57 w 1580"/>
              <a:gd name="T13" fmla="*/ 878 h 1098"/>
              <a:gd name="T14" fmla="*/ 57 w 1580"/>
              <a:gd name="T15" fmla="*/ 673 h 1098"/>
              <a:gd name="T16" fmla="*/ 687 w 1580"/>
              <a:gd name="T17" fmla="*/ 43 h 1098"/>
              <a:gd name="T18" fmla="*/ 790 w 1580"/>
              <a:gd name="T1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0" h="1098">
                <a:moveTo>
                  <a:pt x="790" y="0"/>
                </a:moveTo>
                <a:cubicBezTo>
                  <a:pt x="827" y="0"/>
                  <a:pt x="864" y="14"/>
                  <a:pt x="893" y="43"/>
                </a:cubicBezTo>
                <a:cubicBezTo>
                  <a:pt x="1524" y="673"/>
                  <a:pt x="1524" y="673"/>
                  <a:pt x="1524" y="673"/>
                </a:cubicBezTo>
                <a:cubicBezTo>
                  <a:pt x="1580" y="730"/>
                  <a:pt x="1580" y="822"/>
                  <a:pt x="1524" y="879"/>
                </a:cubicBezTo>
                <a:cubicBezTo>
                  <a:pt x="1305" y="1098"/>
                  <a:pt x="1305" y="1098"/>
                  <a:pt x="1305" y="1098"/>
                </a:cubicBezTo>
                <a:cubicBezTo>
                  <a:pt x="276" y="1097"/>
                  <a:pt x="276" y="1097"/>
                  <a:pt x="276" y="1097"/>
                </a:cubicBezTo>
                <a:cubicBezTo>
                  <a:pt x="57" y="878"/>
                  <a:pt x="57" y="878"/>
                  <a:pt x="57" y="878"/>
                </a:cubicBezTo>
                <a:cubicBezTo>
                  <a:pt x="0" y="821"/>
                  <a:pt x="0" y="729"/>
                  <a:pt x="57" y="673"/>
                </a:cubicBezTo>
                <a:cubicBezTo>
                  <a:pt x="687" y="43"/>
                  <a:pt x="687" y="43"/>
                  <a:pt x="687" y="43"/>
                </a:cubicBezTo>
                <a:cubicBezTo>
                  <a:pt x="716" y="14"/>
                  <a:pt x="753" y="0"/>
                  <a:pt x="790" y="0"/>
                </a:cubicBezTo>
                <a:close/>
              </a:path>
            </a:pathLst>
          </a:custGeom>
          <a:blipFill>
            <a:blip r:embed="rId4" cstate="email"/>
            <a:srcRect/>
            <a:stretch>
              <a:fillRect/>
            </a:stretch>
          </a:blipFill>
          <a:ln>
            <a:noFill/>
          </a:ln>
        </p:spPr>
        <p:txBody>
          <a:bodyPr vert="horz" wrap="square" lIns="91440" tIns="45720" rIns="91440" bIns="45720" numCol="1" anchor="t" anchorCtr="0" compatLnSpc="1"/>
          <a:lstStyle/>
          <a:p>
            <a:endParaRPr lang="zh-CN" altLang="en-US"/>
          </a:p>
        </p:txBody>
      </p:sp>
      <p:sp>
        <p:nvSpPr>
          <p:cNvPr id="20" name="标题 1"/>
          <p:cNvSpPr>
            <a:spLocks noGrp="1"/>
          </p:cNvSpPr>
          <p:nvPr>
            <p:ph type="title" hasCustomPrompt="1"/>
            <p:custDataLst>
              <p:tags r:id="rId5"/>
            </p:custDataLst>
          </p:nvPr>
        </p:nvSpPr>
        <p:spPr>
          <a:xfrm>
            <a:off x="5659455" y="2915693"/>
            <a:ext cx="5603243" cy="895350"/>
          </a:xfrm>
        </p:spPr>
        <p:txBody>
          <a:bodyPr anchor="b">
            <a:normAutofit/>
          </a:bodyPr>
          <a:lstStyle>
            <a:lvl1pPr algn="l">
              <a:defRPr sz="4400" b="1" u="none" strike="noStrike" kern="1200" cap="none" spc="2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1" name="文本占位符 2"/>
          <p:cNvSpPr>
            <a:spLocks noGrp="1"/>
          </p:cNvSpPr>
          <p:nvPr>
            <p:ph type="body" idx="1" hasCustomPrompt="1"/>
            <p:custDataLst>
              <p:tags r:id="rId6"/>
            </p:custDataLst>
          </p:nvPr>
        </p:nvSpPr>
        <p:spPr>
          <a:xfrm>
            <a:off x="5660571" y="3876361"/>
            <a:ext cx="5603243" cy="557598"/>
          </a:xfrm>
        </p:spPr>
        <p:txBody>
          <a:bodyPr anchor="t">
            <a:normAutofit/>
          </a:bodyPr>
          <a:lstStyle>
            <a:lvl1pPr marL="0" indent="0" algn="l">
              <a:lnSpc>
                <a:spcPct val="100000"/>
              </a:lnSpc>
              <a:buNone/>
              <a:defRPr sz="2400" u="none" strike="noStrike" kern="1200" cap="none" spc="150" normalizeH="0" baseline="0">
                <a:solidFill>
                  <a:schemeClr val="accent1"/>
                </a:solidFill>
                <a:uFillTx/>
                <a:latin typeface="Arial" panose="020B0604020202020204" pitchFamily="34" charset="0"/>
                <a:ea typeface="微软雅黑" panose="020B050302020402020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01572" y="222248"/>
            <a:ext cx="11768097" cy="6435609"/>
            <a:chOff x="201572" y="222248"/>
            <a:chExt cx="11768097" cy="6435609"/>
          </a:xfrm>
        </p:grpSpPr>
        <p:grpSp>
          <p:nvGrpSpPr>
            <p:cNvPr id="12" name="组合 11"/>
            <p:cNvGrpSpPr/>
            <p:nvPr userDrawn="1"/>
          </p:nvGrpSpPr>
          <p:grpSpPr>
            <a:xfrm>
              <a:off x="11628863" y="222248"/>
              <a:ext cx="340806" cy="336552"/>
              <a:chOff x="6187165" y="2056953"/>
              <a:chExt cx="2517670" cy="2486241"/>
            </a:xfrm>
          </p:grpSpPr>
          <p:sp>
            <p:nvSpPr>
              <p:cNvPr id="14" name="矩形: 圆角 13"/>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圆角 12"/>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任意多边形: 形状 2"/>
          <p:cNvSpPr/>
          <p:nvPr userDrawn="1">
            <p:custDataLst>
              <p:tags r:id="rId13"/>
            </p:custDataLst>
          </p:nvPr>
        </p:nvSpPr>
        <p:spPr bwMode="auto">
          <a:xfrm flipH="1">
            <a:off x="0" y="3873501"/>
            <a:ext cx="2819395" cy="2984500"/>
          </a:xfrm>
          <a:custGeom>
            <a:avLst/>
            <a:gdLst>
              <a:gd name="connsiteX0" fmla="*/ 6468068 w 6478609"/>
              <a:gd name="connsiteY0" fmla="*/ 3674209 h 6858000"/>
              <a:gd name="connsiteX1" fmla="*/ 6478609 w 6478609"/>
              <a:gd name="connsiteY1" fmla="*/ 6858000 h 6858000"/>
              <a:gd name="connsiteX2" fmla="*/ 6418877 w 6478609"/>
              <a:gd name="connsiteY2" fmla="*/ 6847469 h 6858000"/>
              <a:gd name="connsiteX3" fmla="*/ 6316981 w 6478609"/>
              <a:gd name="connsiteY3" fmla="*/ 6780775 h 6858000"/>
              <a:gd name="connsiteX4" fmla="*/ 5009905 w 6478609"/>
              <a:gd name="connsiteY4" fmla="*/ 5474964 h 6858000"/>
              <a:gd name="connsiteX5" fmla="*/ 5009905 w 6478609"/>
              <a:gd name="connsiteY5" fmla="*/ 5050225 h 6858000"/>
              <a:gd name="connsiteX6" fmla="*/ 6309954 w 6478609"/>
              <a:gd name="connsiteY6" fmla="*/ 3751434 h 6858000"/>
              <a:gd name="connsiteX7" fmla="*/ 6408336 w 6478609"/>
              <a:gd name="connsiteY7" fmla="*/ 3684740 h 6858000"/>
              <a:gd name="connsiteX8" fmla="*/ 2028882 w 6478609"/>
              <a:gd name="connsiteY8" fmla="*/ 0 h 6858000"/>
              <a:gd name="connsiteX9" fmla="*/ 5254187 w 6478609"/>
              <a:gd name="connsiteY9" fmla="*/ 2486 h 6858000"/>
              <a:gd name="connsiteX10" fmla="*/ 5254188 w 6478609"/>
              <a:gd name="connsiteY10" fmla="*/ 2487 h 6858000"/>
              <a:gd name="connsiteX11" fmla="*/ 5253400 w 6478609"/>
              <a:gd name="connsiteY11" fmla="*/ 2486 h 6858000"/>
              <a:gd name="connsiteX12" fmla="*/ 2028883 w 6478609"/>
              <a:gd name="connsiteY12" fmla="*/ 1 h 6858000"/>
              <a:gd name="connsiteX13" fmla="*/ 199717 w 6478609"/>
              <a:gd name="connsiteY13" fmla="*/ 1827184 h 6858000"/>
              <a:gd name="connsiteX14" fmla="*/ 49931 w 6478609"/>
              <a:gd name="connsiteY14" fmla="*/ 2566214 h 6858000"/>
              <a:gd name="connsiteX15" fmla="*/ 112342 w 6478609"/>
              <a:gd name="connsiteY15" fmla="*/ 2684832 h 6858000"/>
              <a:gd name="connsiteX16" fmla="*/ 112341 w 6478609"/>
              <a:gd name="connsiteY16" fmla="*/ 2684831 h 6858000"/>
              <a:gd name="connsiteX17" fmla="*/ 199716 w 6478609"/>
              <a:gd name="connsiteY17" fmla="*/ 1827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8609" h="6858000">
                <a:moveTo>
                  <a:pt x="6468068" y="3674209"/>
                </a:moveTo>
                <a:cubicBezTo>
                  <a:pt x="6478609" y="6858000"/>
                  <a:pt x="6478609" y="6858000"/>
                  <a:pt x="6478609" y="6858000"/>
                </a:cubicBezTo>
                <a:cubicBezTo>
                  <a:pt x="6418877" y="6847469"/>
                  <a:pt x="6418877" y="6847469"/>
                  <a:pt x="6418877" y="6847469"/>
                </a:cubicBezTo>
                <a:cubicBezTo>
                  <a:pt x="6380227" y="6833428"/>
                  <a:pt x="6348604" y="6812367"/>
                  <a:pt x="6316981" y="6780775"/>
                </a:cubicBezTo>
                <a:cubicBezTo>
                  <a:pt x="5009905" y="5474964"/>
                  <a:pt x="5009905" y="5474964"/>
                  <a:pt x="5009905" y="5474964"/>
                </a:cubicBezTo>
                <a:cubicBezTo>
                  <a:pt x="4893955" y="5355616"/>
                  <a:pt x="4890441" y="5166063"/>
                  <a:pt x="5009905" y="5050225"/>
                </a:cubicBezTo>
                <a:cubicBezTo>
                  <a:pt x="6309954" y="3751434"/>
                  <a:pt x="6309954" y="3751434"/>
                  <a:pt x="6309954" y="3751434"/>
                </a:cubicBezTo>
                <a:cubicBezTo>
                  <a:pt x="6338063" y="3719842"/>
                  <a:pt x="6373200" y="3698781"/>
                  <a:pt x="6408336" y="3684740"/>
                </a:cubicBezTo>
                <a:close/>
                <a:moveTo>
                  <a:pt x="2028882" y="0"/>
                </a:moveTo>
                <a:cubicBezTo>
                  <a:pt x="5254187" y="2486"/>
                  <a:pt x="5254187" y="2486"/>
                  <a:pt x="5254187" y="2486"/>
                </a:cubicBezTo>
                <a:lnTo>
                  <a:pt x="5254188" y="2487"/>
                </a:lnTo>
                <a:lnTo>
                  <a:pt x="5253400" y="2486"/>
                </a:lnTo>
                <a:cubicBezTo>
                  <a:pt x="5241589" y="2477"/>
                  <a:pt x="5052606" y="2332"/>
                  <a:pt x="2028883" y="1"/>
                </a:cubicBezTo>
                <a:lnTo>
                  <a:pt x="199717" y="1827184"/>
                </a:lnTo>
                <a:cubicBezTo>
                  <a:pt x="2" y="2026683"/>
                  <a:pt x="-49927" y="2319871"/>
                  <a:pt x="49931" y="2566214"/>
                </a:cubicBezTo>
                <a:lnTo>
                  <a:pt x="112342" y="2684832"/>
                </a:lnTo>
                <a:lnTo>
                  <a:pt x="112341" y="2684831"/>
                </a:lnTo>
                <a:cubicBezTo>
                  <a:pt x="-62410" y="2420202"/>
                  <a:pt x="-33285" y="2059932"/>
                  <a:pt x="199716" y="1827183"/>
                </a:cubicBezTo>
                <a:close/>
              </a:path>
            </a:pathLst>
          </a:custGeom>
          <a:solidFill>
            <a:schemeClr val="bg1">
              <a:lumMod val="95000"/>
            </a:schemeClr>
          </a:solidFill>
          <a:ln>
            <a:noFill/>
          </a:ln>
        </p:spPr>
        <p:txBody>
          <a:bodyPr vert="horz" wrap="square" lIns="91440" tIns="45720" rIns="91440" bIns="45720" numCol="1" anchor="t" anchorCtr="0" compatLnSpc="1">
            <a:noAutofit/>
          </a:bodyPr>
          <a:lstStyle/>
          <a:p>
            <a:endParaRPr lang="zh-CN" altLang="en-US">
              <a:latin typeface="微软雅黑" panose="020B0503020204020204" charset="-122"/>
              <a:ea typeface="微软雅黑" panose="020B0503020204020204" charset="-122"/>
            </a:endParaRPr>
          </a:p>
        </p:txBody>
      </p:sp>
      <p:sp>
        <p:nvSpPr>
          <p:cNvPr id="2" name="标题 1"/>
          <p:cNvSpPr>
            <a:spLocks noGrp="1"/>
          </p:cNvSpPr>
          <p:nvPr>
            <p:ph type="title"/>
            <p:custDataLst>
              <p:tags r:id="rId1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6"/>
            </p:custDataLst>
          </p:nvPr>
        </p:nvSpPr>
        <p:spPr>
          <a:xfrm>
            <a:off x="6238877" y="952508"/>
            <a:ext cx="5283242" cy="5388907"/>
          </a:xfrm>
        </p:spPr>
        <p:txBody>
          <a:bodyPr>
            <a:noAutofit/>
          </a:bodyPr>
          <a:lstStyle>
            <a:lvl1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8"/>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201572" y="222248"/>
            <a:ext cx="11768097" cy="6435609"/>
            <a:chOff x="201572" y="222248"/>
            <a:chExt cx="11768097" cy="6435609"/>
          </a:xfrm>
        </p:grpSpPr>
        <p:grpSp>
          <p:nvGrpSpPr>
            <p:cNvPr id="13" name="组合 12"/>
            <p:cNvGrpSpPr/>
            <p:nvPr userDrawn="1"/>
          </p:nvGrpSpPr>
          <p:grpSpPr>
            <a:xfrm>
              <a:off x="11628863" y="222248"/>
              <a:ext cx="340806" cy="336552"/>
              <a:chOff x="6187165" y="2056953"/>
              <a:chExt cx="2517670" cy="2486241"/>
            </a:xfrm>
          </p:grpSpPr>
          <p:sp>
            <p:nvSpPr>
              <p:cNvPr id="15" name="矩形: 圆角 14"/>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圆角 13"/>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13"/>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4"/>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5"/>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6"/>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7"/>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9"/>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2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201572" y="222248"/>
            <a:ext cx="11768097" cy="6435609"/>
            <a:chOff x="201572" y="222248"/>
            <a:chExt cx="11768097" cy="6435609"/>
          </a:xfrm>
        </p:grpSpPr>
        <p:grpSp>
          <p:nvGrpSpPr>
            <p:cNvPr id="14" name="组合 13"/>
            <p:cNvGrpSpPr/>
            <p:nvPr userDrawn="1"/>
          </p:nvGrpSpPr>
          <p:grpSpPr>
            <a:xfrm>
              <a:off x="11628863" y="222248"/>
              <a:ext cx="340806" cy="336552"/>
              <a:chOff x="6187165" y="2056953"/>
              <a:chExt cx="2517670" cy="2486241"/>
            </a:xfrm>
          </p:grpSpPr>
          <p:sp>
            <p:nvSpPr>
              <p:cNvPr id="16" name="矩形: 圆角 15"/>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13"/>
            </p:custDataLst>
          </p:nvPr>
        </p:nvSpPr>
        <p:spPr>
          <a:xfrm>
            <a:off x="669882" y="443230"/>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
        <p:nvSpPr>
          <p:cNvPr id="7" name="任意多边形: 形状 6"/>
          <p:cNvSpPr/>
          <p:nvPr userDrawn="1"/>
        </p:nvSpPr>
        <p:spPr>
          <a:xfrm>
            <a:off x="0" y="0"/>
            <a:ext cx="9633822" cy="6858000"/>
          </a:xfrm>
          <a:custGeom>
            <a:avLst/>
            <a:gdLst>
              <a:gd name="connsiteX0" fmla="*/ 0 w 9633822"/>
              <a:gd name="connsiteY0" fmla="*/ 0 h 6858000"/>
              <a:gd name="connsiteX1" fmla="*/ 7798941 w 9633822"/>
              <a:gd name="connsiteY1" fmla="*/ 0 h 6858000"/>
              <a:gd name="connsiteX2" fmla="*/ 9406668 w 9633822"/>
              <a:gd name="connsiteY2" fmla="*/ 1607727 h 6858000"/>
              <a:gd name="connsiteX3" fmla="*/ 9406668 w 9633822"/>
              <a:gd name="connsiteY3" fmla="*/ 2704526 h 6858000"/>
              <a:gd name="connsiteX4" fmla="*/ 5253195 w 9633822"/>
              <a:gd name="connsiteY4" fmla="*/ 6858000 h 6858000"/>
              <a:gd name="connsiteX5" fmla="*/ 0 w 963382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33822" h="6858000">
                <a:moveTo>
                  <a:pt x="0" y="0"/>
                </a:moveTo>
                <a:lnTo>
                  <a:pt x="7798941" y="0"/>
                </a:lnTo>
                <a:lnTo>
                  <a:pt x="9406668" y="1607727"/>
                </a:lnTo>
                <a:cubicBezTo>
                  <a:pt x="9709541" y="1910600"/>
                  <a:pt x="9709541" y="2401653"/>
                  <a:pt x="9406668" y="2704526"/>
                </a:cubicBezTo>
                <a:lnTo>
                  <a:pt x="5253195" y="6858000"/>
                </a:lnTo>
                <a:lnTo>
                  <a:pt x="0" y="685800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8217365" y="1"/>
            <a:ext cx="3942921" cy="1650215"/>
          </a:xfrm>
          <a:custGeom>
            <a:avLst/>
            <a:gdLst>
              <a:gd name="connsiteX0" fmla="*/ 0 w 3942921"/>
              <a:gd name="connsiteY0" fmla="*/ 0 h 1650215"/>
              <a:gd name="connsiteX1" fmla="*/ 3942921 w 3942921"/>
              <a:gd name="connsiteY1" fmla="*/ 0 h 1650215"/>
              <a:gd name="connsiteX2" fmla="*/ 2519860 w 3942921"/>
              <a:gd name="connsiteY2" fmla="*/ 1423061 h 1650215"/>
              <a:gd name="connsiteX3" fmla="*/ 1423061 w 3942921"/>
              <a:gd name="connsiteY3" fmla="*/ 1423061 h 1650215"/>
            </a:gdLst>
            <a:ahLst/>
            <a:cxnLst>
              <a:cxn ang="0">
                <a:pos x="connsiteX0" y="connsiteY0"/>
              </a:cxn>
              <a:cxn ang="0">
                <a:pos x="connsiteX1" y="connsiteY1"/>
              </a:cxn>
              <a:cxn ang="0">
                <a:pos x="connsiteX2" y="connsiteY2"/>
              </a:cxn>
              <a:cxn ang="0">
                <a:pos x="connsiteX3" y="connsiteY3"/>
              </a:cxn>
            </a:cxnLst>
            <a:rect l="l" t="t" r="r" b="b"/>
            <a:pathLst>
              <a:path w="3942921" h="1650215">
                <a:moveTo>
                  <a:pt x="0" y="0"/>
                </a:moveTo>
                <a:lnTo>
                  <a:pt x="3942921" y="0"/>
                </a:lnTo>
                <a:lnTo>
                  <a:pt x="2519860" y="1423061"/>
                </a:lnTo>
                <a:cubicBezTo>
                  <a:pt x="2216987" y="1725934"/>
                  <a:pt x="1725934" y="1725934"/>
                  <a:pt x="1423061" y="1423061"/>
                </a:cubicBezTo>
                <a:close/>
              </a:path>
            </a:pathLst>
          </a:custGeom>
          <a:solidFill>
            <a:srgbClr val="C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01572" y="222248"/>
            <a:ext cx="11768097" cy="6435609"/>
            <a:chOff x="201572" y="222248"/>
            <a:chExt cx="11768097" cy="6435609"/>
          </a:xfrm>
        </p:grpSpPr>
        <p:grpSp>
          <p:nvGrpSpPr>
            <p:cNvPr id="12" name="组合 11"/>
            <p:cNvGrpSpPr/>
            <p:nvPr userDrawn="1"/>
          </p:nvGrpSpPr>
          <p:grpSpPr>
            <a:xfrm>
              <a:off x="11628863" y="222248"/>
              <a:ext cx="340806" cy="336552"/>
              <a:chOff x="6187165" y="2056953"/>
              <a:chExt cx="2517670" cy="2486241"/>
            </a:xfrm>
          </p:grpSpPr>
          <p:sp>
            <p:nvSpPr>
              <p:cNvPr id="14" name="矩形: 圆角 13"/>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圆角 12"/>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13"/>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4"/>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5"/>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6"/>
            </p:custDataLst>
          </p:nvPr>
        </p:nvSpPr>
        <p:spPr/>
        <p:txBody>
          <a:bodyPr/>
          <a:lstStyle>
            <a:lvl1pPr>
              <a:defRPr>
                <a:latin typeface="微软雅黑" panose="020B0503020204020204" charset="-122"/>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8"/>
            </p:custDataLst>
          </p:nvPr>
        </p:nvSpPr>
        <p:spPr/>
        <p:txBody>
          <a:bodyPr/>
          <a:lstStyle>
            <a:lvl1pPr>
              <a:defRPr>
                <a:latin typeface="微软雅黑" panose="020B0503020204020204" charset="-122"/>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292800" y="222248"/>
            <a:ext cx="11676869" cy="6331552"/>
            <a:chOff x="292800" y="222248"/>
            <a:chExt cx="11676869" cy="6331552"/>
          </a:xfrm>
        </p:grpSpPr>
        <p:sp>
          <p:nvSpPr>
            <p:cNvPr id="11" name="矩形: 圆角 10"/>
            <p:cNvSpPr/>
            <p:nvPr userDrawn="1">
              <p:custDataLst>
                <p:tags r:id="rId3"/>
              </p:custDataLst>
            </p:nvPr>
          </p:nvSpPr>
          <p:spPr>
            <a:xfrm>
              <a:off x="292800" y="304200"/>
              <a:ext cx="11606400" cy="6249600"/>
            </a:xfrm>
            <a:prstGeom prst="roundRect">
              <a:avLst>
                <a:gd name="adj" fmla="val 24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a:off x="11628863" y="222248"/>
              <a:ext cx="340806" cy="336552"/>
              <a:chOff x="6187165" y="2056953"/>
              <a:chExt cx="2517670" cy="2486241"/>
            </a:xfrm>
          </p:grpSpPr>
          <p:sp>
            <p:nvSpPr>
              <p:cNvPr id="14" name="矩形: 圆角 13"/>
              <p:cNvSpPr/>
              <p:nvPr userDrawn="1">
                <p:custDataLst>
                  <p:tags r:id="rId4"/>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userDrawn="1">
                <p:custDataLst>
                  <p:tags r:id="rId5"/>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userDrawn="1">
                <p:custDataLst>
                  <p:tags r:id="rId6"/>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7"/>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8"/>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9"/>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10"/>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11"/>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12"/>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圆角 12"/>
            <p:cNvSpPr/>
            <p:nvPr userDrawn="1">
              <p:custDataLst>
                <p:tags r:id="rId13"/>
              </p:custDataLst>
            </p:nvPr>
          </p:nvSpPr>
          <p:spPr>
            <a:xfrm rot="2700000">
              <a:off x="429913" y="6054994"/>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1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5"/>
            </p:custDataLst>
          </p:nvPr>
        </p:nvSpPr>
        <p:spPr>
          <a:xfrm>
            <a:off x="669925" y="952500"/>
            <a:ext cx="9828101" cy="5388907"/>
          </a:xfrm>
        </p:spPr>
        <p:txBody>
          <a:bodyPr vert="eaVert"/>
          <a:lstStyle>
            <a:lvl1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292800" y="222248"/>
            <a:ext cx="11676869" cy="6331552"/>
            <a:chOff x="292800" y="222248"/>
            <a:chExt cx="11676869" cy="6331552"/>
          </a:xfrm>
        </p:grpSpPr>
        <p:sp>
          <p:nvSpPr>
            <p:cNvPr id="10" name="矩形: 圆角 9"/>
            <p:cNvSpPr/>
            <p:nvPr userDrawn="1">
              <p:custDataLst>
                <p:tags r:id="rId3"/>
              </p:custDataLst>
            </p:nvPr>
          </p:nvSpPr>
          <p:spPr>
            <a:xfrm>
              <a:off x="292800" y="304200"/>
              <a:ext cx="11606400" cy="6249600"/>
            </a:xfrm>
            <a:prstGeom prst="roundRect">
              <a:avLst>
                <a:gd name="adj" fmla="val 24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nvGrpSpPr>
          <p:grpSpPr>
            <a:xfrm>
              <a:off x="11628863" y="222248"/>
              <a:ext cx="340806" cy="336552"/>
              <a:chOff x="6187165" y="2056953"/>
              <a:chExt cx="2517670" cy="2486241"/>
            </a:xfrm>
          </p:grpSpPr>
          <p:sp>
            <p:nvSpPr>
              <p:cNvPr id="13" name="矩形: 圆角 12"/>
              <p:cNvSpPr/>
              <p:nvPr userDrawn="1">
                <p:custDataLst>
                  <p:tags r:id="rId4"/>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userDrawn="1">
                <p:custDataLst>
                  <p:tags r:id="rId5"/>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userDrawn="1">
                <p:custDataLst>
                  <p:tags r:id="rId6"/>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userDrawn="1">
                <p:custDataLst>
                  <p:tags r:id="rId7"/>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8"/>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9"/>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10"/>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11"/>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12"/>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圆角 11"/>
            <p:cNvSpPr/>
            <p:nvPr userDrawn="1">
              <p:custDataLst>
                <p:tags r:id="rId13"/>
              </p:custDataLst>
            </p:nvPr>
          </p:nvSpPr>
          <p:spPr>
            <a:xfrm rot="2700000">
              <a:off x="429913" y="6054994"/>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1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7"/>
            </p:custDataLst>
          </p:nvPr>
        </p:nvSpPr>
        <p:spPr>
          <a:xfrm>
            <a:off x="669930" y="952508"/>
            <a:ext cx="10852237" cy="5388907"/>
          </a:xfrm>
        </p:spPr>
        <p:txBody>
          <a:bodyPr/>
          <a:lstStyle>
            <a:lvl1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任意多边形 4"/>
          <p:cNvSpPr/>
          <p:nvPr>
            <p:custDataLst>
              <p:tags r:id="rId3"/>
            </p:custDataLst>
          </p:nvPr>
        </p:nvSpPr>
        <p:spPr bwMode="auto">
          <a:xfrm flipH="1">
            <a:off x="0" y="1"/>
            <a:ext cx="6478609" cy="6858000"/>
          </a:xfrm>
          <a:custGeom>
            <a:avLst/>
            <a:gdLst>
              <a:gd name="connsiteX0" fmla="*/ 6468068 w 6478609"/>
              <a:gd name="connsiteY0" fmla="*/ 3674208 h 6857999"/>
              <a:gd name="connsiteX1" fmla="*/ 6478609 w 6478609"/>
              <a:gd name="connsiteY1" fmla="*/ 6857999 h 6857999"/>
              <a:gd name="connsiteX2" fmla="*/ 6418877 w 6478609"/>
              <a:gd name="connsiteY2" fmla="*/ 6847468 h 6857999"/>
              <a:gd name="connsiteX3" fmla="*/ 6316981 w 6478609"/>
              <a:gd name="connsiteY3" fmla="*/ 6780774 h 6857999"/>
              <a:gd name="connsiteX4" fmla="*/ 5009905 w 6478609"/>
              <a:gd name="connsiteY4" fmla="*/ 5474963 h 6857999"/>
              <a:gd name="connsiteX5" fmla="*/ 5009905 w 6478609"/>
              <a:gd name="connsiteY5" fmla="*/ 5050224 h 6857999"/>
              <a:gd name="connsiteX6" fmla="*/ 6309954 w 6478609"/>
              <a:gd name="connsiteY6" fmla="*/ 3751433 h 6857999"/>
              <a:gd name="connsiteX7" fmla="*/ 6408336 w 6478609"/>
              <a:gd name="connsiteY7" fmla="*/ 3684739 h 6857999"/>
              <a:gd name="connsiteX8" fmla="*/ 2028882 w 6478609"/>
              <a:gd name="connsiteY8" fmla="*/ 0 h 6857999"/>
              <a:gd name="connsiteX9" fmla="*/ 5254187 w 6478609"/>
              <a:gd name="connsiteY9" fmla="*/ 2486 h 6857999"/>
              <a:gd name="connsiteX10" fmla="*/ 6478608 w 6478609"/>
              <a:gd name="connsiteY10" fmla="*/ 1225580 h 6857999"/>
              <a:gd name="connsiteX11" fmla="*/ 6478608 w 6478609"/>
              <a:gd name="connsiteY11" fmla="*/ 3400797 h 6857999"/>
              <a:gd name="connsiteX12" fmla="*/ 4126823 w 6478609"/>
              <a:gd name="connsiteY12" fmla="*/ 5750032 h 6857999"/>
              <a:gd name="connsiteX13" fmla="*/ 3161223 w 6478609"/>
              <a:gd name="connsiteY13" fmla="*/ 5750032 h 6857999"/>
              <a:gd name="connsiteX14" fmla="*/ 199716 w 6478609"/>
              <a:gd name="connsiteY14" fmla="*/ 2791736 h 6857999"/>
              <a:gd name="connsiteX15" fmla="*/ 199716 w 6478609"/>
              <a:gd name="connsiteY15" fmla="*/ 182718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78609" h="6857999">
                <a:moveTo>
                  <a:pt x="6468068" y="3674208"/>
                </a:moveTo>
                <a:cubicBezTo>
                  <a:pt x="6478609" y="6857999"/>
                  <a:pt x="6478609" y="6857999"/>
                  <a:pt x="6478609" y="6857999"/>
                </a:cubicBezTo>
                <a:cubicBezTo>
                  <a:pt x="6418877" y="6847468"/>
                  <a:pt x="6418877" y="6847468"/>
                  <a:pt x="6418877" y="6847468"/>
                </a:cubicBezTo>
                <a:cubicBezTo>
                  <a:pt x="6380227" y="6833427"/>
                  <a:pt x="6348604" y="6812366"/>
                  <a:pt x="6316981" y="6780774"/>
                </a:cubicBezTo>
                <a:cubicBezTo>
                  <a:pt x="5009905" y="5474963"/>
                  <a:pt x="5009905" y="5474963"/>
                  <a:pt x="5009905" y="5474963"/>
                </a:cubicBezTo>
                <a:cubicBezTo>
                  <a:pt x="4893955" y="5355615"/>
                  <a:pt x="4890441" y="5166062"/>
                  <a:pt x="5009905" y="5050224"/>
                </a:cubicBezTo>
                <a:cubicBezTo>
                  <a:pt x="6309954" y="3751433"/>
                  <a:pt x="6309954" y="3751433"/>
                  <a:pt x="6309954" y="3751433"/>
                </a:cubicBezTo>
                <a:cubicBezTo>
                  <a:pt x="6338063" y="3719841"/>
                  <a:pt x="6373200" y="3698780"/>
                  <a:pt x="6408336" y="3684739"/>
                </a:cubicBezTo>
                <a:close/>
                <a:moveTo>
                  <a:pt x="2028882" y="0"/>
                </a:moveTo>
                <a:cubicBezTo>
                  <a:pt x="5254187" y="2486"/>
                  <a:pt x="5254187" y="2486"/>
                  <a:pt x="5254187" y="2486"/>
                </a:cubicBezTo>
                <a:cubicBezTo>
                  <a:pt x="6478608" y="1225580"/>
                  <a:pt x="6478608" y="1225580"/>
                  <a:pt x="6478608" y="1225580"/>
                </a:cubicBezTo>
                <a:cubicBezTo>
                  <a:pt x="6478608" y="3400797"/>
                  <a:pt x="6478608" y="3400797"/>
                  <a:pt x="6478608" y="3400797"/>
                </a:cubicBezTo>
                <a:cubicBezTo>
                  <a:pt x="4126823" y="5750032"/>
                  <a:pt x="4126823" y="5750032"/>
                  <a:pt x="4126823" y="5750032"/>
                </a:cubicBezTo>
                <a:cubicBezTo>
                  <a:pt x="3860537" y="6016030"/>
                  <a:pt x="3427509" y="6016030"/>
                  <a:pt x="3161223" y="5750032"/>
                </a:cubicBezTo>
                <a:cubicBezTo>
                  <a:pt x="199716" y="2791736"/>
                  <a:pt x="199716" y="2791736"/>
                  <a:pt x="199716" y="2791736"/>
                </a:cubicBezTo>
                <a:cubicBezTo>
                  <a:pt x="-66571" y="2525738"/>
                  <a:pt x="-66571" y="2093181"/>
                  <a:pt x="199716" y="1827183"/>
                </a:cubicBezTo>
                <a:close/>
              </a:path>
            </a:pathLst>
          </a:custGeom>
          <a:solidFill>
            <a:schemeClr val="bg1">
              <a:alpha val="90000"/>
            </a:schemeClr>
          </a:solidFill>
          <a:ln>
            <a:noFill/>
          </a:ln>
        </p:spPr>
        <p:txBody>
          <a:bodyPr vert="horz" wrap="square" lIns="91440" tIns="45720" rIns="91440" bIns="45720" numCol="1" anchor="t" anchorCtr="0" compatLnSpc="1">
            <a:noAutofit/>
          </a:bodyPr>
          <a:lstStyle/>
          <a:p>
            <a:endParaRPr lang="zh-CN" altLang="en-US" dirty="0"/>
          </a:p>
        </p:txBody>
      </p:sp>
      <p:sp>
        <p:nvSpPr>
          <p:cNvPr id="13" name="标题 1"/>
          <p:cNvSpPr>
            <a:spLocks noGrp="1"/>
          </p:cNvSpPr>
          <p:nvPr>
            <p:ph type="ctrTitle" hasCustomPrompt="1"/>
            <p:custDataLst>
              <p:tags r:id="rId4"/>
            </p:custDataLst>
          </p:nvPr>
        </p:nvSpPr>
        <p:spPr>
          <a:xfrm>
            <a:off x="1046079" y="1604211"/>
            <a:ext cx="4962835" cy="1946445"/>
          </a:xfrm>
        </p:spPr>
        <p:txBody>
          <a:bodyPr anchor="ctr">
            <a:normAutofit/>
          </a:bodyPr>
          <a:lstStyle>
            <a:lvl1pPr marL="0" indent="0" algn="l">
              <a:buFont typeface="Arial" panose="020B0604020202020204" pitchFamily="34" charset="0"/>
              <a:buNone/>
              <a:defRPr sz="80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7" name="任意多边形 6"/>
          <p:cNvSpPr/>
          <p:nvPr>
            <p:custDataLst>
              <p:tags r:id="rId5"/>
            </p:custDataLst>
          </p:nvPr>
        </p:nvSpPr>
        <p:spPr bwMode="auto">
          <a:xfrm flipH="1">
            <a:off x="9464842" y="3030581"/>
            <a:ext cx="2727158" cy="3827420"/>
          </a:xfrm>
          <a:custGeom>
            <a:avLst/>
            <a:gdLst>
              <a:gd name="connsiteX0" fmla="*/ 26861 w 3837611"/>
              <a:gd name="connsiteY0" fmla="*/ 0 h 5385882"/>
              <a:gd name="connsiteX1" fmla="*/ 532669 w 3837611"/>
              <a:gd name="connsiteY1" fmla="*/ 210923 h 5385882"/>
              <a:gd name="connsiteX2" fmla="*/ 3631360 w 3837611"/>
              <a:gd name="connsiteY2" fmla="*/ 3301183 h 5385882"/>
              <a:gd name="connsiteX3" fmla="*/ 3631360 w 3837611"/>
              <a:gd name="connsiteY3" fmla="*/ 4311649 h 5385882"/>
              <a:gd name="connsiteX4" fmla="*/ 2555903 w 3837611"/>
              <a:gd name="connsiteY4" fmla="*/ 5385882 h 5385882"/>
              <a:gd name="connsiteX5" fmla="*/ 213135 w 3837611"/>
              <a:gd name="connsiteY5" fmla="*/ 5383608 h 5385882"/>
              <a:gd name="connsiteX6" fmla="*/ 0 w 3837611"/>
              <a:gd name="connsiteY6" fmla="*/ 5383401 h 5385882"/>
              <a:gd name="connsiteX7" fmla="*/ 0 w 3837611"/>
              <a:gd name="connsiteY7" fmla="*/ 2565 h 538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7611" h="5385882">
                <a:moveTo>
                  <a:pt x="26861" y="0"/>
                </a:moveTo>
                <a:cubicBezTo>
                  <a:pt x="208559" y="0"/>
                  <a:pt x="390257" y="68673"/>
                  <a:pt x="532669" y="210923"/>
                </a:cubicBezTo>
                <a:cubicBezTo>
                  <a:pt x="3631360" y="3301183"/>
                  <a:pt x="3631360" y="3301183"/>
                  <a:pt x="3631360" y="3301183"/>
                </a:cubicBezTo>
                <a:cubicBezTo>
                  <a:pt x="3906362" y="3580778"/>
                  <a:pt x="3906362" y="4032054"/>
                  <a:pt x="3631360" y="4311649"/>
                </a:cubicBezTo>
                <a:cubicBezTo>
                  <a:pt x="2555903" y="5385882"/>
                  <a:pt x="2555903" y="5385882"/>
                  <a:pt x="2555903" y="5385882"/>
                </a:cubicBezTo>
                <a:cubicBezTo>
                  <a:pt x="1608433" y="5384963"/>
                  <a:pt x="838613" y="5384215"/>
                  <a:pt x="213135" y="5383608"/>
                </a:cubicBezTo>
                <a:lnTo>
                  <a:pt x="0" y="5383401"/>
                </a:lnTo>
                <a:lnTo>
                  <a:pt x="0" y="2565"/>
                </a:lnTo>
                <a:close/>
              </a:path>
            </a:pathLst>
          </a:custGeom>
          <a:solidFill>
            <a:schemeClr val="bg1">
              <a:alpha val="60000"/>
            </a:schemeClr>
          </a:solidFill>
          <a:ln>
            <a:noFill/>
          </a:ln>
        </p:spPr>
        <p:txBody>
          <a:bodyPr vert="horz" wrap="square" lIns="91440" tIns="45720" rIns="91440" bIns="45720" numCol="1" anchor="t" anchorCtr="0" compatLnSpc="1">
            <a:noAutofit/>
          </a:bodyPr>
          <a:lstStyle/>
          <a:p>
            <a:endParaRPr lang="zh-CN" altLang="en-US"/>
          </a:p>
        </p:txBody>
      </p:sp>
      <p:sp>
        <p:nvSpPr>
          <p:cNvPr id="8" name="日期占位符 7"/>
          <p:cNvSpPr>
            <a:spLocks noGrp="1"/>
          </p:cNvSpPr>
          <p:nvPr>
            <p:ph type="dt" sz="half" idx="19"/>
            <p:custDataLst>
              <p:tags r:id="rId6"/>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20"/>
            <p:custDataLst>
              <p:tags r:id="rId7"/>
            </p:custDataLst>
          </p:nvPr>
        </p:nvSpPr>
        <p:spPr/>
        <p:txBody>
          <a:bodyPr/>
          <a:lstStyle/>
          <a:p>
            <a:endParaRPr lang="zh-CN" altLang="en-US" dirty="0"/>
          </a:p>
        </p:txBody>
      </p:sp>
      <p:sp>
        <p:nvSpPr>
          <p:cNvPr id="10" name="灯片编号占位符 9"/>
          <p:cNvSpPr>
            <a:spLocks noGrp="1"/>
          </p:cNvSpPr>
          <p:nvPr>
            <p:ph type="sldNum" sz="quarter" idx="21"/>
            <p:custDataLst>
              <p:tags r:id="rId8"/>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9" name="矩形: 圆角 28"/>
          <p:cNvSpPr/>
          <p:nvPr userDrawn="1">
            <p:custDataLst>
              <p:tags r:id="rId2"/>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13"/>
          <p:cNvSpPr/>
          <p:nvPr userDrawn="1">
            <p:custDataLst>
              <p:tags r:id="rId3"/>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custDataLst>
              <p:tags r:id="rId4"/>
            </p:custDataLst>
          </p:nvPr>
        </p:nvSpPr>
        <p:spPr>
          <a:xfrm>
            <a:off x="669925" y="443230"/>
            <a:ext cx="10852150" cy="51816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圆角 5"/>
          <p:cNvSpPr/>
          <p:nvPr userDrawn="1">
            <p:custDataLst>
              <p:tags r:id="rId2"/>
            </p:custDataLst>
          </p:nvPr>
        </p:nvSpPr>
        <p:spPr>
          <a:xfrm>
            <a:off x="292735" y="304165"/>
            <a:ext cx="11606530" cy="6249670"/>
          </a:xfrm>
          <a:prstGeom prst="roundRect">
            <a:avLst>
              <a:gd name="adj" fmla="val 24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userDrawn="1">
            <p:custDataLst>
              <p:tags r:id="rId3"/>
            </p:custDataLst>
          </p:nvPr>
        </p:nvSpPr>
        <p:spPr>
          <a:xfrm rot="2700000">
            <a:off x="262255" y="623697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13"/>
          <p:cNvSpPr/>
          <p:nvPr userDrawn="1">
            <p:custDataLst>
              <p:tags r:id="rId4"/>
            </p:custDataLst>
          </p:nvPr>
        </p:nvSpPr>
        <p:spPr>
          <a:xfrm rot="2700000">
            <a:off x="11404600" y="3155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微软雅黑" panose="020B0503020204020204" charset="-122"/>
              <a:ea typeface="微软雅黑" panose="020B0503020204020204" charset="-122"/>
              <a:sym typeface="+mn-ea"/>
            </a:endParaRPr>
          </a:p>
        </p:txBody>
      </p:sp>
      <p:sp>
        <p:nvSpPr>
          <p:cNvPr id="29" name="矩形: 圆角 28"/>
          <p:cNvSpPr/>
          <p:nvPr userDrawn="1">
            <p:custDataLst>
              <p:tags r:id="rId3"/>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13"/>
          <p:cNvSpPr/>
          <p:nvPr userDrawn="1">
            <p:custDataLst>
              <p:tags r:id="rId4"/>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panose="020B0503020204020204" charset="-122"/>
              <a:ea typeface="微软雅黑" panose="020B0503020204020204" charset="-122"/>
              <a:sym typeface="+mn-ea"/>
            </a:endParaRPr>
          </a:p>
        </p:txBody>
      </p:sp>
      <p:sp>
        <p:nvSpPr>
          <p:cNvPr id="29" name="矩形: 圆角 28"/>
          <p:cNvSpPr/>
          <p:nvPr userDrawn="1">
            <p:custDataLst>
              <p:tags r:id="rId3"/>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13"/>
          <p:cNvSpPr/>
          <p:nvPr userDrawn="1">
            <p:custDataLst>
              <p:tags r:id="rId4"/>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panose="020B0503020204020204" charset="-122"/>
              <a:ea typeface="微软雅黑" panose="020B0503020204020204" charset="-122"/>
              <a:sym typeface="+mn-ea"/>
            </a:endParaRPr>
          </a:p>
        </p:txBody>
      </p:sp>
      <p:sp>
        <p:nvSpPr>
          <p:cNvPr id="29" name="矩形: 圆角 28"/>
          <p:cNvSpPr/>
          <p:nvPr userDrawn="1">
            <p:custDataLst>
              <p:tags r:id="rId3"/>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13"/>
          <p:cNvSpPr/>
          <p:nvPr userDrawn="1">
            <p:custDataLst>
              <p:tags r:id="rId4"/>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9" name="矩形: 圆角 28"/>
          <p:cNvSpPr/>
          <p:nvPr userDrawn="1">
            <p:custDataLst>
              <p:tags r:id="rId3"/>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userDrawn="1">
            <p:custDataLst>
              <p:tags r:id="rId4"/>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panose="020B0503020204020204" charset="-122"/>
              <a:ea typeface="微软雅黑" panose="020B0503020204020204" charset="-122"/>
              <a:sym typeface="+mn-ea"/>
            </a:endParaRPr>
          </a:p>
        </p:txBody>
      </p:sp>
      <p:sp>
        <p:nvSpPr>
          <p:cNvPr id="31" name="任意多边形: 形状 30"/>
          <p:cNvSpPr/>
          <p:nvPr userDrawn="1">
            <p:custDataLst>
              <p:tags r:id="rId3"/>
            </p:custDataLst>
          </p:nvPr>
        </p:nvSpPr>
        <p:spPr>
          <a:xfrm rot="2700000">
            <a:off x="-342265" y="5130800"/>
            <a:ext cx="2141855" cy="2050415"/>
          </a:xfrm>
          <a:custGeom>
            <a:avLst/>
            <a:gdLst>
              <a:gd name="connsiteX0" fmla="*/ 104566 w 2142025"/>
              <a:gd name="connsiteY0" fmla="*/ 104566 h 2050558"/>
              <a:gd name="connsiteX1" fmla="*/ 357011 w 2142025"/>
              <a:gd name="connsiteY1" fmla="*/ 0 h 2050558"/>
              <a:gd name="connsiteX2" fmla="*/ 1785014 w 2142025"/>
              <a:gd name="connsiteY2" fmla="*/ 0 h 2050558"/>
              <a:gd name="connsiteX3" fmla="*/ 2142025 w 2142025"/>
              <a:gd name="connsiteY3" fmla="*/ 357011 h 2050558"/>
              <a:gd name="connsiteX4" fmla="*/ 2142025 w 2142025"/>
              <a:gd name="connsiteY4" fmla="*/ 970068 h 2050558"/>
              <a:gd name="connsiteX5" fmla="*/ 1061534 w 2142025"/>
              <a:gd name="connsiteY5" fmla="*/ 2050558 h 2050558"/>
              <a:gd name="connsiteX6" fmla="*/ 0 w 2142025"/>
              <a:gd name="connsiteY6" fmla="*/ 989024 h 2050558"/>
              <a:gd name="connsiteX7" fmla="*/ 0 w 2142025"/>
              <a:gd name="connsiteY7" fmla="*/ 357011 h 2050558"/>
              <a:gd name="connsiteX8" fmla="*/ 104566 w 2142025"/>
              <a:gd name="connsiteY8" fmla="*/ 104566 h 20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025" h="2050558">
                <a:moveTo>
                  <a:pt x="104566" y="104566"/>
                </a:moveTo>
                <a:cubicBezTo>
                  <a:pt x="169172" y="39960"/>
                  <a:pt x="258425" y="0"/>
                  <a:pt x="357011" y="0"/>
                </a:cubicBezTo>
                <a:lnTo>
                  <a:pt x="1785014" y="0"/>
                </a:lnTo>
                <a:cubicBezTo>
                  <a:pt x="1982186" y="0"/>
                  <a:pt x="2142025" y="159839"/>
                  <a:pt x="2142025" y="357011"/>
                </a:cubicBezTo>
                <a:lnTo>
                  <a:pt x="2142025" y="970068"/>
                </a:lnTo>
                <a:lnTo>
                  <a:pt x="1061534" y="2050558"/>
                </a:lnTo>
                <a:lnTo>
                  <a:pt x="0" y="989024"/>
                </a:lnTo>
                <a:lnTo>
                  <a:pt x="0" y="357011"/>
                </a:lnTo>
                <a:cubicBezTo>
                  <a:pt x="0" y="258425"/>
                  <a:pt x="39960" y="169172"/>
                  <a:pt x="104566" y="104566"/>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userDrawn="1">
            <p:custDataLst>
              <p:tags r:id="rId4"/>
            </p:custDataLst>
          </p:nvPr>
        </p:nvSpPr>
        <p:spPr>
          <a:xfrm rot="2700000">
            <a:off x="10388600" y="-313690"/>
            <a:ext cx="2141855" cy="2039620"/>
          </a:xfrm>
          <a:custGeom>
            <a:avLst/>
            <a:gdLst>
              <a:gd name="connsiteX0" fmla="*/ 0 w 2142025"/>
              <a:gd name="connsiteY0" fmla="*/ 1092261 h 2039521"/>
              <a:gd name="connsiteX1" fmla="*/ 1092261 w 2142025"/>
              <a:gd name="connsiteY1" fmla="*/ 0 h 2039521"/>
              <a:gd name="connsiteX2" fmla="*/ 2142025 w 2142025"/>
              <a:gd name="connsiteY2" fmla="*/ 1049764 h 2039521"/>
              <a:gd name="connsiteX3" fmla="*/ 2142025 w 2142025"/>
              <a:gd name="connsiteY3" fmla="*/ 1682510 h 2039521"/>
              <a:gd name="connsiteX4" fmla="*/ 1785014 w 2142025"/>
              <a:gd name="connsiteY4" fmla="*/ 2039521 h 2039521"/>
              <a:gd name="connsiteX5" fmla="*/ 357011 w 2142025"/>
              <a:gd name="connsiteY5" fmla="*/ 2039521 h 2039521"/>
              <a:gd name="connsiteX6" fmla="*/ 0 w 2142025"/>
              <a:gd name="connsiteY6" fmla="*/ 1682510 h 203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2025" h="2039521">
                <a:moveTo>
                  <a:pt x="0" y="1092261"/>
                </a:moveTo>
                <a:lnTo>
                  <a:pt x="1092261" y="0"/>
                </a:lnTo>
                <a:lnTo>
                  <a:pt x="2142025" y="1049764"/>
                </a:lnTo>
                <a:lnTo>
                  <a:pt x="2142025" y="1682510"/>
                </a:lnTo>
                <a:cubicBezTo>
                  <a:pt x="2142025" y="1879682"/>
                  <a:pt x="1982186" y="2039521"/>
                  <a:pt x="1785014" y="2039521"/>
                </a:cubicBezTo>
                <a:lnTo>
                  <a:pt x="357011" y="2039521"/>
                </a:lnTo>
                <a:cubicBezTo>
                  <a:pt x="159839" y="2039521"/>
                  <a:pt x="0" y="1879682"/>
                  <a:pt x="0" y="168251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圆角 13"/>
          <p:cNvSpPr/>
          <p:nvPr userDrawn="1">
            <p:custDataLst>
              <p:tags r:id="rId5"/>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矩形: 圆角 31"/>
          <p:cNvSpPr/>
          <p:nvPr userDrawn="1">
            <p:custDataLst>
              <p:tags r:id="rId6"/>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任意多边形: 形状 6"/>
          <p:cNvSpPr/>
          <p:nvPr userDrawn="1"/>
        </p:nvSpPr>
        <p:spPr>
          <a:xfrm>
            <a:off x="19021" y="1"/>
            <a:ext cx="412686" cy="172720"/>
          </a:xfrm>
          <a:custGeom>
            <a:avLst/>
            <a:gdLst>
              <a:gd name="connsiteX0" fmla="*/ 0 w 3942921"/>
              <a:gd name="connsiteY0" fmla="*/ 0 h 1650215"/>
              <a:gd name="connsiteX1" fmla="*/ 3942921 w 3942921"/>
              <a:gd name="connsiteY1" fmla="*/ 0 h 1650215"/>
              <a:gd name="connsiteX2" fmla="*/ 2519860 w 3942921"/>
              <a:gd name="connsiteY2" fmla="*/ 1423061 h 1650215"/>
              <a:gd name="connsiteX3" fmla="*/ 1423061 w 3942921"/>
              <a:gd name="connsiteY3" fmla="*/ 1423061 h 1650215"/>
            </a:gdLst>
            <a:ahLst/>
            <a:cxnLst>
              <a:cxn ang="0">
                <a:pos x="connsiteX0" y="connsiteY0"/>
              </a:cxn>
              <a:cxn ang="0">
                <a:pos x="connsiteX1" y="connsiteY1"/>
              </a:cxn>
              <a:cxn ang="0">
                <a:pos x="connsiteX2" y="connsiteY2"/>
              </a:cxn>
              <a:cxn ang="0">
                <a:pos x="connsiteX3" y="connsiteY3"/>
              </a:cxn>
            </a:cxnLst>
            <a:rect l="l" t="t" r="r" b="b"/>
            <a:pathLst>
              <a:path w="3942921" h="1650215">
                <a:moveTo>
                  <a:pt x="0" y="0"/>
                </a:moveTo>
                <a:lnTo>
                  <a:pt x="3942921" y="0"/>
                </a:lnTo>
                <a:lnTo>
                  <a:pt x="2519860" y="1423061"/>
                </a:lnTo>
                <a:cubicBezTo>
                  <a:pt x="2216987" y="1725934"/>
                  <a:pt x="1725934" y="1725934"/>
                  <a:pt x="1423061" y="1423061"/>
                </a:cubicBezTo>
                <a:close/>
              </a:path>
            </a:pathLst>
          </a:custGeom>
          <a:solidFill>
            <a:srgbClr val="C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0" y="35021"/>
            <a:ext cx="251201" cy="683195"/>
          </a:xfrm>
          <a:custGeom>
            <a:avLst/>
            <a:gdLst>
              <a:gd name="connsiteX0" fmla="*/ 0 w 251201"/>
              <a:gd name="connsiteY0" fmla="*/ 0 h 683195"/>
              <a:gd name="connsiteX1" fmla="*/ 187281 w 251201"/>
              <a:gd name="connsiteY1" fmla="*/ 187281 h 683195"/>
              <a:gd name="connsiteX2" fmla="*/ 187281 w 251201"/>
              <a:gd name="connsiteY2" fmla="*/ 495914 h 683195"/>
              <a:gd name="connsiteX3" fmla="*/ 0 w 251201"/>
              <a:gd name="connsiteY3" fmla="*/ 683195 h 683195"/>
            </a:gdLst>
            <a:ahLst/>
            <a:cxnLst>
              <a:cxn ang="0">
                <a:pos x="connsiteX0" y="connsiteY0"/>
              </a:cxn>
              <a:cxn ang="0">
                <a:pos x="connsiteX1" y="connsiteY1"/>
              </a:cxn>
              <a:cxn ang="0">
                <a:pos x="connsiteX2" y="connsiteY2"/>
              </a:cxn>
              <a:cxn ang="0">
                <a:pos x="connsiteX3" y="connsiteY3"/>
              </a:cxn>
            </a:cxnLst>
            <a:rect l="l" t="t" r="r" b="b"/>
            <a:pathLst>
              <a:path w="251201" h="683195">
                <a:moveTo>
                  <a:pt x="0" y="0"/>
                </a:moveTo>
                <a:lnTo>
                  <a:pt x="187281" y="187281"/>
                </a:lnTo>
                <a:cubicBezTo>
                  <a:pt x="272508" y="272508"/>
                  <a:pt x="272508" y="410687"/>
                  <a:pt x="187281" y="495914"/>
                </a:cubicBezTo>
                <a:lnTo>
                  <a:pt x="0" y="6831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灯片编号占位符 5"/>
          <p:cNvSpPr txBox="1"/>
          <p:nvPr userDrawn="1"/>
        </p:nvSpPr>
        <p:spPr>
          <a:xfrm>
            <a:off x="11485032" y="6364816"/>
            <a:ext cx="465667"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236CD5B-2F48-449C-901B-66C10A3E4152}" type="slidenum">
              <a:rPr lang="zh-CN" altLang="en-US" sz="1400" smtClean="0"/>
            </a:fld>
            <a:endParaRPr lang="zh-CN" alt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5" Type="http://schemas.openxmlformats.org/officeDocument/2006/relationships/theme" Target="../theme/theme2.xml"/><Relationship Id="rId24" Type="http://schemas.openxmlformats.org/officeDocument/2006/relationships/tags" Target="../tags/tag211.xml"/><Relationship Id="rId23" Type="http://schemas.openxmlformats.org/officeDocument/2006/relationships/tags" Target="../tags/tag210.xml"/><Relationship Id="rId22" Type="http://schemas.openxmlformats.org/officeDocument/2006/relationships/tags" Target="../tags/tag209.xml"/><Relationship Id="rId21" Type="http://schemas.openxmlformats.org/officeDocument/2006/relationships/tags" Target="../tags/tag208.xml"/><Relationship Id="rId20" Type="http://schemas.openxmlformats.org/officeDocument/2006/relationships/tags" Target="../tags/tag207.xml"/><Relationship Id="rId2" Type="http://schemas.openxmlformats.org/officeDocument/2006/relationships/slideLayout" Target="../slideLayouts/slideLayout15.xml"/><Relationship Id="rId19" Type="http://schemas.openxmlformats.org/officeDocument/2006/relationships/tags" Target="../tags/tag206.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491DA-C815-44C6-B029-F2672497109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6CD5B-2F48-449C-901B-66C10A3E415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914400" rtl="0" eaLnBrk="1" fontAlgn="auto" latinLnBrk="0" hangingPunct="1">
        <a:lnSpc>
          <a:spcPct val="120000"/>
        </a:lnSpc>
        <a:spcBef>
          <a:spcPct val="0"/>
        </a:spcBef>
        <a:buNone/>
        <a:defRPr sz="2400" b="1" u="none" strike="noStrike" kern="1200" cap="none" spc="200" normalizeH="0">
          <a:solidFill>
            <a:schemeClr val="tx1">
              <a:lumMod val="75000"/>
              <a:lumOff val="25000"/>
            </a:schemeClr>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3.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3.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3.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3.xml"/><Relationship Id="rId2" Type="http://schemas.openxmlformats.org/officeDocument/2006/relationships/image" Target="../media/image31.png"/><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3.xml"/><Relationship Id="rId2" Type="http://schemas.openxmlformats.org/officeDocument/2006/relationships/image" Target="../media/image33.png"/><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image" Target="../media/image35.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3.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3" Type="http://schemas.openxmlformats.org/officeDocument/2006/relationships/notesSlide" Target="../notesSlides/notesSlide2.xml"/><Relationship Id="rId22" Type="http://schemas.openxmlformats.org/officeDocument/2006/relationships/slideLayout" Target="../slideLayouts/slideLayout4.xml"/><Relationship Id="rId21" Type="http://schemas.openxmlformats.org/officeDocument/2006/relationships/tags" Target="../tags/tag232.xml"/><Relationship Id="rId20" Type="http://schemas.openxmlformats.org/officeDocument/2006/relationships/tags" Target="../tags/tag231.xml"/><Relationship Id="rId2" Type="http://schemas.openxmlformats.org/officeDocument/2006/relationships/tags" Target="../tags/tag213.xml"/><Relationship Id="rId19" Type="http://schemas.openxmlformats.org/officeDocument/2006/relationships/tags" Target="../tags/tag230.xml"/><Relationship Id="rId18" Type="http://schemas.openxmlformats.org/officeDocument/2006/relationships/tags" Target="../tags/tag229.xml"/><Relationship Id="rId17" Type="http://schemas.openxmlformats.org/officeDocument/2006/relationships/tags" Target="../tags/tag228.xml"/><Relationship Id="rId16" Type="http://schemas.openxmlformats.org/officeDocument/2006/relationships/tags" Target="../tags/tag227.xml"/><Relationship Id="rId15" Type="http://schemas.openxmlformats.org/officeDocument/2006/relationships/tags" Target="../tags/tag226.xml"/><Relationship Id="rId14" Type="http://schemas.openxmlformats.org/officeDocument/2006/relationships/tags" Target="../tags/tag225.xml"/><Relationship Id="rId13" Type="http://schemas.openxmlformats.org/officeDocument/2006/relationships/tags" Target="../tags/tag224.xml"/><Relationship Id="rId12" Type="http://schemas.openxmlformats.org/officeDocument/2006/relationships/tags" Target="../tags/tag223.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tags" Target="../tags/tag21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3.xml"/><Relationship Id="rId2" Type="http://schemas.openxmlformats.org/officeDocument/2006/relationships/image" Target="../media/image42.png"/><Relationship Id="rId1"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image" Target="../media/image43.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4.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3.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3.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54.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xml"/><Relationship Id="rId2" Type="http://schemas.openxmlformats.org/officeDocument/2006/relationships/image" Target="../media/image56.png"/><Relationship Id="rId1" Type="http://schemas.openxmlformats.org/officeDocument/2006/relationships/image" Target="../media/image55.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4.xml"/><Relationship Id="rId2" Type="http://schemas.openxmlformats.org/officeDocument/2006/relationships/image" Target="../media/image58.png"/><Relationship Id="rId1"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image" Target="../media/image59.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4.xml"/><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4.xml"/><Relationship Id="rId2" Type="http://schemas.openxmlformats.org/officeDocument/2006/relationships/image" Target="../media/image64.png"/><Relationship Id="rId1" Type="http://schemas.openxmlformats.org/officeDocument/2006/relationships/image" Target="../media/image63.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hemeOverride" Target="../theme/themeOverride1.xml"/><Relationship Id="rId2" Type="http://schemas.openxmlformats.org/officeDocument/2006/relationships/tags" Target="../tags/tag252.xml"/><Relationship Id="rId1" Type="http://schemas.openxmlformats.org/officeDocument/2006/relationships/tags" Target="../tags/tag251.xml"/></Relationships>
</file>

<file path=ppt/slides/_rels/slide4.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5" Type="http://schemas.openxmlformats.org/officeDocument/2006/relationships/notesSlide" Target="../notesSlides/notesSlide4.xml"/><Relationship Id="rId14" Type="http://schemas.openxmlformats.org/officeDocument/2006/relationships/slideLayout" Target="../slideLayouts/slideLayout4.xml"/><Relationship Id="rId13" Type="http://schemas.openxmlformats.org/officeDocument/2006/relationships/tags" Target="../tags/tag244.xml"/><Relationship Id="rId12" Type="http://schemas.openxmlformats.org/officeDocument/2006/relationships/tags" Target="../tags/tag243.xml"/><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image" Target="../media/image10.png"/><Relationship Id="rId3" Type="http://schemas.openxmlformats.org/officeDocument/2006/relationships/tags" Target="../tags/tag245.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3.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3.xml"/><Relationship Id="rId2" Type="http://schemas.openxmlformats.org/officeDocument/2006/relationships/image" Target="../media/image20.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4483" y="1503305"/>
            <a:ext cx="6955750" cy="769441"/>
          </a:xfrm>
          <a:prstGeom prst="rect">
            <a:avLst/>
          </a:prstGeom>
        </p:spPr>
        <p:txBody>
          <a:bodyPr wrap="none">
            <a:spAutoFit/>
          </a:bodyPr>
          <a:lstStyle/>
          <a:p>
            <a:r>
              <a:rPr lang="zh-CN" altLang="en-US" sz="4400" b="1" dirty="0">
                <a:solidFill>
                  <a:schemeClr val="bg1"/>
                </a:solidFill>
                <a:cs typeface="+mn-ea"/>
                <a:sym typeface="+mn-lt"/>
              </a:rPr>
              <a:t>二维门刚的建模及设计要点</a:t>
            </a:r>
            <a:endParaRPr lang="zh-CN" altLang="en-US" sz="4400" b="1" dirty="0">
              <a:solidFill>
                <a:schemeClr val="bg1"/>
              </a:solidFill>
              <a:cs typeface="+mn-ea"/>
              <a:sym typeface="+mn-lt"/>
            </a:endParaRPr>
          </a:p>
        </p:txBody>
      </p:sp>
      <p:cxnSp>
        <p:nvCxnSpPr>
          <p:cNvPr id="12" name="直接连接符 11"/>
          <p:cNvCxnSpPr/>
          <p:nvPr/>
        </p:nvCxnSpPr>
        <p:spPr>
          <a:xfrm>
            <a:off x="539432" y="4642485"/>
            <a:ext cx="45590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67268" y="4842032"/>
            <a:ext cx="1582374" cy="512661"/>
            <a:chOff x="1206501" y="4986867"/>
            <a:chExt cx="2146300" cy="495300"/>
          </a:xfrm>
        </p:grpSpPr>
        <p:sp>
          <p:nvSpPr>
            <p:cNvPr id="13" name="矩形 12"/>
            <p:cNvSpPr/>
            <p:nvPr/>
          </p:nvSpPr>
          <p:spPr>
            <a:xfrm>
              <a:off x="1469662" y="5065607"/>
              <a:ext cx="1822969" cy="262257"/>
            </a:xfrm>
            <a:prstGeom prst="rect">
              <a:avLst/>
            </a:prstGeom>
          </p:spPr>
          <p:txBody>
            <a:bodyPr wrap="square">
              <a:spAutoFit/>
            </a:bodyPr>
            <a:lstStyle/>
            <a:p>
              <a:r>
                <a:rPr lang="en-US" sz="2400" dirty="0">
                  <a:solidFill>
                    <a:schemeClr val="bg1"/>
                  </a:solidFill>
                  <a:cs typeface="+mn-ea"/>
                  <a:sym typeface="+mn-lt"/>
                </a:rPr>
                <a:t>2021.08</a:t>
              </a:r>
              <a:endParaRPr lang="en-US" sz="2400" dirty="0">
                <a:solidFill>
                  <a:schemeClr val="bg1"/>
                </a:solidFill>
                <a:cs typeface="+mn-ea"/>
                <a:sym typeface="+mn-lt"/>
              </a:endParaRPr>
            </a:p>
          </p:txBody>
        </p:sp>
        <p:sp>
          <p:nvSpPr>
            <p:cNvPr id="14" name="矩形: 圆角 13"/>
            <p:cNvSpPr/>
            <p:nvPr/>
          </p:nvSpPr>
          <p:spPr>
            <a:xfrm>
              <a:off x="1206501" y="4986867"/>
              <a:ext cx="2146300" cy="4953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grpSp>
      <p:sp>
        <p:nvSpPr>
          <p:cNvPr id="3" name="矩形 2"/>
          <p:cNvSpPr/>
          <p:nvPr/>
        </p:nvSpPr>
        <p:spPr>
          <a:xfrm>
            <a:off x="567269" y="4114800"/>
            <a:ext cx="5528732" cy="492443"/>
          </a:xfrm>
          <a:prstGeom prst="rect">
            <a:avLst/>
          </a:prstGeom>
        </p:spPr>
        <p:txBody>
          <a:bodyPr wrap="square">
            <a:spAutoFit/>
          </a:bodyPr>
          <a:lstStyle/>
          <a:p>
            <a:r>
              <a:rPr lang="zh-CN" altLang="en-US" sz="2600" dirty="0">
                <a:solidFill>
                  <a:schemeClr val="bg1"/>
                </a:solidFill>
                <a:cs typeface="+mn-ea"/>
                <a:sym typeface="+mn-lt"/>
              </a:rPr>
              <a:t>北京盈建科软件股份有限公司</a:t>
            </a:r>
            <a:endParaRPr lang="zh-CN" altLang="en-US" sz="2600" dirty="0">
              <a:solidFill>
                <a:schemeClr val="bg1"/>
              </a:solidFill>
              <a:cs typeface="+mn-ea"/>
              <a:sym typeface="+mn-lt"/>
            </a:endParaRPr>
          </a:p>
        </p:txBody>
      </p:sp>
      <p:pic>
        <p:nvPicPr>
          <p:cNvPr id="9" name="图片 8" descr="yjks"/>
          <p:cNvPicPr>
            <a:picLocks noChangeAspect="1"/>
          </p:cNvPicPr>
          <p:nvPr/>
        </p:nvPicPr>
        <p:blipFill>
          <a:blip r:embed="rId1"/>
          <a:stretch>
            <a:fillRect/>
          </a:stretch>
        </p:blipFill>
        <p:spPr>
          <a:xfrm>
            <a:off x="8481494" y="4929589"/>
            <a:ext cx="1560864" cy="1560864"/>
          </a:xfrm>
          <a:prstGeom prst="rect">
            <a:avLst/>
          </a:prstGeom>
        </p:spPr>
      </p:pic>
      <p:sp>
        <p:nvSpPr>
          <p:cNvPr id="10" name="矩形 9"/>
          <p:cNvSpPr/>
          <p:nvPr/>
        </p:nvSpPr>
        <p:spPr>
          <a:xfrm>
            <a:off x="567268" y="2951017"/>
            <a:ext cx="6955750" cy="584775"/>
          </a:xfrm>
          <a:prstGeom prst="rect">
            <a:avLst/>
          </a:prstGeom>
        </p:spPr>
        <p:txBody>
          <a:bodyPr wrap="square">
            <a:spAutoFit/>
          </a:bodyPr>
          <a:lstStyle/>
          <a:p>
            <a:r>
              <a:rPr lang="zh-CN" altLang="en-US" sz="3200" b="0" dirty="0">
                <a:solidFill>
                  <a:schemeClr val="bg1"/>
                </a:solidFill>
                <a:latin typeface="隶书" panose="02010509060101010101" pitchFamily="49" charset="-122"/>
                <a:ea typeface="隶书" panose="02010509060101010101" pitchFamily="49" charset="-122"/>
                <a:cs typeface="+mj-cs"/>
              </a:rPr>
              <a:t>运用软件：</a:t>
            </a:r>
            <a:r>
              <a:rPr lang="en-US" altLang="zh-CN" sz="3200" b="0" dirty="0">
                <a:solidFill>
                  <a:schemeClr val="bg1"/>
                </a:solidFill>
                <a:latin typeface="隶书" panose="02010509060101010101" pitchFamily="49" charset="-122"/>
                <a:ea typeface="隶书" panose="02010509060101010101" pitchFamily="49" charset="-122"/>
                <a:cs typeface="+mj-cs"/>
              </a:rPr>
              <a:t>YJK</a:t>
            </a:r>
            <a:r>
              <a:rPr lang="zh-CN" altLang="en-US" sz="3200" b="0" dirty="0">
                <a:solidFill>
                  <a:schemeClr val="bg1"/>
                </a:solidFill>
                <a:latin typeface="隶书" panose="02010509060101010101" pitchFamily="49" charset="-122"/>
                <a:ea typeface="隶书" panose="02010509060101010101" pitchFamily="49" charset="-122"/>
                <a:cs typeface="+mj-cs"/>
              </a:rPr>
              <a:t>二维门刚软件</a:t>
            </a:r>
            <a:r>
              <a:rPr lang="en-US" altLang="zh-CN" sz="3200" b="0" dirty="0">
                <a:solidFill>
                  <a:schemeClr val="bg1"/>
                </a:solidFill>
                <a:latin typeface="隶书" panose="02010509060101010101" pitchFamily="49" charset="-122"/>
                <a:ea typeface="隶书" panose="02010509060101010101" pitchFamily="49" charset="-122"/>
                <a:cs typeface="+mj-cs"/>
              </a:rPr>
              <a:t>3.1.0</a:t>
            </a:r>
            <a:endParaRPr lang="zh-CN" altLang="en-US" sz="3200" b="0" dirty="0">
              <a:solidFill>
                <a:schemeClr val="bg1"/>
              </a:solidFill>
              <a:latin typeface="隶书" panose="02010509060101010101" pitchFamily="49" charset="-122"/>
              <a:ea typeface="隶书" panose="02010509060101010101" pitchFamily="49"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1944763"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2.</a:t>
            </a:r>
            <a:r>
              <a:rPr lang="zh-CN" altLang="en-US" sz="2800" b="1" dirty="0">
                <a:solidFill>
                  <a:srgbClr val="2E6CB5"/>
                </a:solidFill>
                <a:latin typeface="微软雅黑" panose="020B0503020204020204" charset="-122"/>
                <a:ea typeface="微软雅黑" panose="020B0503020204020204" charset="-122"/>
              </a:rPr>
              <a:t>立面编辑</a:t>
            </a:r>
            <a:endParaRPr lang="zh-CN" sz="2800" b="1" dirty="0">
              <a:solidFill>
                <a:srgbClr val="2E6CB5"/>
              </a:solidFill>
              <a:latin typeface="微软雅黑" panose="020B0503020204020204" charset="-122"/>
              <a:ea typeface="微软雅黑" panose="020B0503020204020204" charset="-122"/>
            </a:endParaRPr>
          </a:p>
        </p:txBody>
      </p:sp>
      <p:sp>
        <p:nvSpPr>
          <p:cNvPr id="13" name="矩形 12"/>
          <p:cNvSpPr/>
          <p:nvPr/>
        </p:nvSpPr>
        <p:spPr>
          <a:xfrm>
            <a:off x="963295" y="869315"/>
            <a:ext cx="10689590" cy="580415"/>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纵向榀</a:t>
            </a:r>
            <a:r>
              <a:rPr lang="en-US" altLang="zh-CN" sz="2400" b="1" dirty="0">
                <a:solidFill>
                  <a:schemeClr val="tx1"/>
                </a:solidFill>
              </a:rPr>
              <a:t>-</a:t>
            </a:r>
            <a:r>
              <a:rPr lang="zh-CN" altLang="en-US" sz="2400" b="1" dirty="0">
                <a:solidFill>
                  <a:schemeClr val="tx1"/>
                </a:solidFill>
              </a:rPr>
              <a:t>柱间支撑参数化输入</a:t>
            </a:r>
            <a:endParaRPr lang="zh-CN" altLang="en-US" sz="2400" b="1" dirty="0">
              <a:solidFill>
                <a:schemeClr val="tx1"/>
              </a:solidFill>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77348" y="4818426"/>
            <a:ext cx="9237303" cy="924301"/>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226" y="1375399"/>
            <a:ext cx="4162425" cy="3028950"/>
          </a:xfrm>
          <a:prstGeom prst="rect">
            <a:avLst/>
          </a:prstGeom>
        </p:spPr>
      </p:pic>
      <p:sp>
        <p:nvSpPr>
          <p:cNvPr id="12" name="矩形 11"/>
          <p:cNvSpPr/>
          <p:nvPr/>
        </p:nvSpPr>
        <p:spPr>
          <a:xfrm>
            <a:off x="940229" y="1611017"/>
            <a:ext cx="6256616" cy="1951496"/>
          </a:xfrm>
          <a:prstGeom prst="rect">
            <a:avLst/>
          </a:prstGeom>
        </p:spPr>
        <p:txBody>
          <a:bodyPr wrap="square">
            <a:spAutoFit/>
          </a:bodyPr>
          <a:lstStyle/>
          <a:p>
            <a:pPr lvl="0">
              <a:lnSpc>
                <a:spcPct val="150000"/>
              </a:lnSpc>
            </a:pPr>
            <a:r>
              <a:rPr lang="zh-CN" altLang="en-US" sz="2800" dirty="0">
                <a:solidFill>
                  <a:prstClr val="black"/>
                </a:solidFill>
              </a:rPr>
              <a:t>柱间支撑支持</a:t>
            </a:r>
            <a:r>
              <a:rPr lang="en-US" altLang="zh-CN" sz="2800" dirty="0">
                <a:solidFill>
                  <a:prstClr val="black"/>
                </a:solidFill>
              </a:rPr>
              <a:t>6</a:t>
            </a:r>
            <a:r>
              <a:rPr lang="zh-CN" altLang="en-US" sz="2800" dirty="0">
                <a:solidFill>
                  <a:prstClr val="black"/>
                </a:solidFill>
              </a:rPr>
              <a:t>种样式</a:t>
            </a:r>
            <a:endParaRPr lang="en-US" altLang="zh-CN" sz="2800" dirty="0">
              <a:solidFill>
                <a:prstClr val="black"/>
              </a:solidFill>
            </a:endParaRPr>
          </a:p>
          <a:p>
            <a:pPr lvl="0">
              <a:lnSpc>
                <a:spcPct val="150000"/>
              </a:lnSpc>
            </a:pPr>
            <a:r>
              <a:rPr lang="zh-CN" altLang="en-US" sz="2800" dirty="0">
                <a:solidFill>
                  <a:prstClr val="black"/>
                </a:solidFill>
              </a:rPr>
              <a:t>实现参数化自动布置</a:t>
            </a:r>
            <a:endParaRPr lang="en-US" altLang="zh-CN" sz="2800" dirty="0">
              <a:solidFill>
                <a:prstClr val="black"/>
              </a:solidFill>
            </a:endParaRPr>
          </a:p>
          <a:p>
            <a:pPr lvl="0">
              <a:lnSpc>
                <a:spcPct val="150000"/>
              </a:lnSpc>
            </a:pPr>
            <a:endParaRPr lang="en-US" altLang="zh-CN" sz="2800" dirty="0">
              <a:solidFill>
                <a:prstClr val="black"/>
              </a:solidFill>
            </a:endParaRPr>
          </a:p>
        </p:txBody>
      </p:sp>
      <p:pic>
        <p:nvPicPr>
          <p:cNvPr id="14" name="Picture 2"/>
          <p:cNvPicPr>
            <a:picLocks noChangeAspect="1" noChangeArrowheads="1"/>
          </p:cNvPicPr>
          <p:nvPr/>
        </p:nvPicPr>
        <p:blipFill>
          <a:blip r:embed="rId3" cstate="print"/>
          <a:srcRect/>
          <a:stretch>
            <a:fillRect/>
          </a:stretch>
        </p:blipFill>
        <p:spPr bwMode="auto">
          <a:xfrm>
            <a:off x="5254305" y="1375399"/>
            <a:ext cx="1174868" cy="1440160"/>
          </a:xfrm>
          <a:prstGeom prst="rect">
            <a:avLst/>
          </a:prstGeom>
          <a:noFill/>
          <a:ln w="9525">
            <a:solidFill>
              <a:schemeClr val="accent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2662908"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3.</a:t>
            </a:r>
            <a:r>
              <a:rPr lang="zh-CN" altLang="en-US" sz="2800" b="1" dirty="0">
                <a:solidFill>
                  <a:srgbClr val="2E6CB5"/>
                </a:solidFill>
                <a:latin typeface="微软雅黑" panose="020B0503020204020204" charset="-122"/>
                <a:ea typeface="微软雅黑" panose="020B0503020204020204" charset="-122"/>
              </a:rPr>
              <a:t>支撑系统输入</a:t>
            </a:r>
            <a:endParaRPr lang="zh-CN" altLang="en-US" sz="2800" b="1" dirty="0">
              <a:solidFill>
                <a:srgbClr val="2E6CB5"/>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10475" y="3077534"/>
            <a:ext cx="4076700" cy="2771775"/>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60" y="3878898"/>
            <a:ext cx="6672416" cy="2109787"/>
          </a:xfrm>
          <a:prstGeom prst="rect">
            <a:avLst/>
          </a:prstGeom>
        </p:spPr>
      </p:pic>
      <p:sp>
        <p:nvSpPr>
          <p:cNvPr id="11" name="矩形 10"/>
          <p:cNvSpPr/>
          <p:nvPr/>
        </p:nvSpPr>
        <p:spPr>
          <a:xfrm>
            <a:off x="963295" y="869315"/>
            <a:ext cx="10689590" cy="580415"/>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屋面支撑参数化输入</a:t>
            </a:r>
            <a:endParaRPr lang="zh-CN" altLang="en-US" sz="2400" b="1" dirty="0">
              <a:solidFill>
                <a:schemeClr val="tx1"/>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475" y="1573219"/>
            <a:ext cx="871538" cy="1085850"/>
          </a:xfrm>
          <a:prstGeom prst="rect">
            <a:avLst/>
          </a:prstGeom>
        </p:spPr>
      </p:pic>
      <p:sp>
        <p:nvSpPr>
          <p:cNvPr id="12" name="矩形 11"/>
          <p:cNvSpPr/>
          <p:nvPr/>
        </p:nvSpPr>
        <p:spPr>
          <a:xfrm>
            <a:off x="940229" y="1611016"/>
            <a:ext cx="6006003" cy="1134413"/>
          </a:xfrm>
          <a:prstGeom prst="rect">
            <a:avLst/>
          </a:prstGeom>
        </p:spPr>
        <p:txBody>
          <a:bodyPr wrap="square">
            <a:spAutoFit/>
          </a:bodyPr>
          <a:lstStyle/>
          <a:p>
            <a:pPr lvl="0">
              <a:lnSpc>
                <a:spcPct val="150000"/>
              </a:lnSpc>
            </a:pPr>
            <a:r>
              <a:rPr lang="zh-CN" altLang="en-US" sz="2400" dirty="0">
                <a:solidFill>
                  <a:prstClr val="black"/>
                </a:solidFill>
              </a:rPr>
              <a:t>屋面系杆自动默认圆管截面布置</a:t>
            </a:r>
            <a:endParaRPr lang="en-US" altLang="zh-CN" sz="2400" dirty="0">
              <a:solidFill>
                <a:prstClr val="black"/>
              </a:solidFill>
            </a:endParaRPr>
          </a:p>
          <a:p>
            <a:pPr lvl="0">
              <a:lnSpc>
                <a:spcPct val="150000"/>
              </a:lnSpc>
            </a:pPr>
            <a:r>
              <a:rPr lang="zh-CN" altLang="en-US" sz="2400" dirty="0">
                <a:solidFill>
                  <a:prstClr val="black"/>
                </a:solidFill>
              </a:rPr>
              <a:t>屋面支撑为参数化对话框形式</a:t>
            </a:r>
            <a:endParaRPr lang="en-US" altLang="zh-CN" sz="2400" dirty="0">
              <a:solidFill>
                <a:prstClr val="black"/>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3381054"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4.</a:t>
            </a:r>
            <a:r>
              <a:rPr lang="zh-CN" altLang="en-US" sz="2800" b="1" dirty="0">
                <a:solidFill>
                  <a:srgbClr val="2E6CB5"/>
                </a:solidFill>
                <a:latin typeface="微软雅黑" panose="020B0503020204020204" charset="-122"/>
                <a:ea typeface="微软雅黑" panose="020B0503020204020204" charset="-122"/>
              </a:rPr>
              <a:t>夹层的参数化输入</a:t>
            </a:r>
            <a:endParaRPr lang="zh-CN" sz="2800" b="1" dirty="0">
              <a:solidFill>
                <a:srgbClr val="2E6CB5"/>
              </a:solidFill>
              <a:latin typeface="微软雅黑" panose="020B0503020204020204" charset="-122"/>
              <a:ea typeface="微软雅黑" panose="020B0503020204020204" charset="-122"/>
            </a:endParaRPr>
          </a:p>
        </p:txBody>
      </p:sp>
      <p:pic>
        <p:nvPicPr>
          <p:cNvPr id="19" name="Picture 2" descr="C:\Users\win10\AppData\Roaming\feiq\RichOle\3711870481.bm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5413" y="2561931"/>
            <a:ext cx="4133850" cy="276225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275" y="1907021"/>
            <a:ext cx="4552950" cy="3417160"/>
          </a:xfrm>
          <a:prstGeom prst="rect">
            <a:avLst/>
          </a:prstGeom>
        </p:spPr>
      </p:pic>
      <p:sp>
        <p:nvSpPr>
          <p:cNvPr id="24" name="矩形标注 22"/>
          <p:cNvSpPr/>
          <p:nvPr/>
        </p:nvSpPr>
        <p:spPr>
          <a:xfrm>
            <a:off x="8788891" y="1019174"/>
            <a:ext cx="1612410" cy="495353"/>
          </a:xfrm>
          <a:prstGeom prst="wedgeRectCallout">
            <a:avLst>
              <a:gd name="adj1" fmla="val -69956"/>
              <a:gd name="adj2" fmla="val 181827"/>
            </a:avLst>
          </a:prstGeom>
          <a:solidFill>
            <a:srgbClr val="C00000"/>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夹层横向</a:t>
            </a:r>
            <a:endParaRPr lang="zh-CN" altLang="en-US" b="1" dirty="0"/>
          </a:p>
        </p:txBody>
      </p:sp>
      <p:sp>
        <p:nvSpPr>
          <p:cNvPr id="25" name="矩形标注 22"/>
          <p:cNvSpPr/>
          <p:nvPr/>
        </p:nvSpPr>
        <p:spPr>
          <a:xfrm>
            <a:off x="9995496" y="4505247"/>
            <a:ext cx="1612410" cy="495353"/>
          </a:xfrm>
          <a:prstGeom prst="wedgeRectCallout">
            <a:avLst>
              <a:gd name="adj1" fmla="val -80589"/>
              <a:gd name="adj2" fmla="val -127755"/>
            </a:avLst>
          </a:prstGeom>
          <a:solidFill>
            <a:srgbClr val="C00000"/>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夹层纵向</a:t>
            </a:r>
            <a:endParaRPr lang="zh-CN" altLang="en-US" b="1" dirty="0"/>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350" y="5544786"/>
            <a:ext cx="6591300" cy="957070"/>
          </a:xfrm>
          <a:prstGeom prst="rect">
            <a:avLst/>
          </a:prstGeom>
        </p:spPr>
      </p:pic>
      <p:sp>
        <p:nvSpPr>
          <p:cNvPr id="14" name="矩形 13"/>
          <p:cNvSpPr/>
          <p:nvPr/>
        </p:nvSpPr>
        <p:spPr>
          <a:xfrm>
            <a:off x="963295" y="869315"/>
            <a:ext cx="10689590" cy="1047594"/>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200" b="1" dirty="0">
                <a:solidFill>
                  <a:schemeClr val="tx1"/>
                </a:solidFill>
              </a:rPr>
              <a:t>立面编辑</a:t>
            </a:r>
            <a:r>
              <a:rPr lang="en-US" altLang="zh-CN" sz="2200" b="1" dirty="0">
                <a:solidFill>
                  <a:schemeClr val="tx1"/>
                </a:solidFill>
              </a:rPr>
              <a:t>-</a:t>
            </a:r>
            <a:r>
              <a:rPr lang="zh-CN" altLang="en-US" sz="2200" b="1" dirty="0">
                <a:solidFill>
                  <a:schemeClr val="tx1"/>
                </a:solidFill>
              </a:rPr>
              <a:t>快捷建模中提供</a:t>
            </a:r>
            <a:r>
              <a:rPr lang="en-US" altLang="zh-CN" sz="2200" b="1" dirty="0">
                <a:solidFill>
                  <a:schemeClr val="tx1"/>
                </a:solidFill>
              </a:rPr>
              <a:t>4</a:t>
            </a:r>
            <a:r>
              <a:rPr lang="zh-CN" altLang="en-US" sz="2200" b="1" dirty="0">
                <a:solidFill>
                  <a:schemeClr val="tx1"/>
                </a:solidFill>
              </a:rPr>
              <a:t>种参数化样式</a:t>
            </a:r>
            <a:endParaRPr lang="en-US" altLang="zh-CN" sz="2200" b="1" dirty="0">
              <a:solidFill>
                <a:schemeClr val="tx1"/>
              </a:solidFill>
            </a:endParaRPr>
          </a:p>
          <a:p>
            <a:pPr marL="285750" indent="-285750" fontAlgn="auto">
              <a:lnSpc>
                <a:spcPct val="150000"/>
              </a:lnSpc>
              <a:buFont typeface="Wingdings" panose="05000000000000000000" pitchFamily="2" charset="2"/>
              <a:buChar char="Ø"/>
            </a:pPr>
            <a:r>
              <a:rPr lang="zh-CN" altLang="en-US" sz="2200" b="1" dirty="0">
                <a:solidFill>
                  <a:schemeClr val="tx1"/>
                </a:solidFill>
              </a:rPr>
              <a:t>通过夹层模块完成纵向构件及楼板等信息设置</a:t>
            </a:r>
            <a:endParaRPr lang="zh-CN" altLang="en-US" sz="22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2662908"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5.</a:t>
            </a:r>
            <a:r>
              <a:rPr lang="zh-CN" altLang="en-US" sz="2800" b="1" dirty="0">
                <a:solidFill>
                  <a:srgbClr val="2E6CB5"/>
                </a:solidFill>
                <a:latin typeface="微软雅黑" panose="020B0503020204020204" charset="-122"/>
                <a:ea typeface="微软雅黑" panose="020B0503020204020204" charset="-122"/>
              </a:rPr>
              <a:t>吊车荷载输入</a:t>
            </a:r>
            <a:endParaRPr lang="zh-CN" sz="2800" b="1" dirty="0">
              <a:solidFill>
                <a:srgbClr val="2E6CB5"/>
              </a:solidFill>
              <a:latin typeface="微软雅黑" panose="020B0503020204020204" charset="-122"/>
              <a:ea typeface="微软雅黑" panose="020B0503020204020204" charset="-122"/>
            </a:endParaRPr>
          </a:p>
        </p:txBody>
      </p:sp>
      <p:sp>
        <p:nvSpPr>
          <p:cNvPr id="8" name="矩形 7"/>
          <p:cNvSpPr/>
          <p:nvPr/>
        </p:nvSpPr>
        <p:spPr>
          <a:xfrm>
            <a:off x="963295" y="869315"/>
            <a:ext cx="10689590" cy="580415"/>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通过吊车基面布置吊车荷载</a:t>
            </a:r>
            <a:endParaRPr lang="zh-CN" altLang="en-US" sz="2400" b="1" dirty="0">
              <a:solidFill>
                <a:schemeClr val="tx1"/>
              </a:solidFill>
            </a:endParaRPr>
          </a:p>
        </p:txBody>
      </p:sp>
      <p:pic>
        <p:nvPicPr>
          <p:cNvPr id="9" name="图片 8"/>
          <p:cNvPicPr>
            <a:picLocks noChangeAspect="1"/>
          </p:cNvPicPr>
          <p:nvPr/>
        </p:nvPicPr>
        <p:blipFill>
          <a:blip r:embed="rId1" cstate="print"/>
          <a:srcRect/>
          <a:stretch>
            <a:fillRect/>
          </a:stretch>
        </p:blipFill>
        <p:spPr bwMode="auto">
          <a:xfrm>
            <a:off x="958853" y="2744615"/>
            <a:ext cx="5448049" cy="3600000"/>
          </a:xfrm>
          <a:prstGeom prst="rect">
            <a:avLst/>
          </a:prstGeom>
          <a:noFill/>
          <a:ln w="6350">
            <a:solidFill>
              <a:schemeClr val="tx1"/>
            </a:solidFill>
            <a:miter lim="800000"/>
            <a:headEnd/>
            <a:tailEnd/>
          </a:ln>
        </p:spPr>
      </p:pic>
      <p:pic>
        <p:nvPicPr>
          <p:cNvPr id="10" name="图片 9"/>
          <p:cNvPicPr>
            <a:picLocks noChangeAspect="1"/>
          </p:cNvPicPr>
          <p:nvPr/>
        </p:nvPicPr>
        <p:blipFill>
          <a:blip r:embed="rId2" cstate="print"/>
          <a:srcRect/>
          <a:stretch>
            <a:fillRect/>
          </a:stretch>
        </p:blipFill>
        <p:spPr bwMode="auto">
          <a:xfrm>
            <a:off x="6629781" y="2744614"/>
            <a:ext cx="4509200" cy="3600000"/>
          </a:xfrm>
          <a:prstGeom prst="rect">
            <a:avLst/>
          </a:prstGeom>
          <a:noFill/>
          <a:ln w="6350">
            <a:solidFill>
              <a:schemeClr val="tx1"/>
            </a:solidFill>
            <a:miter lim="800000"/>
            <a:headEnd/>
            <a:tailEnd/>
          </a:ln>
        </p:spPr>
      </p:pic>
      <p:sp>
        <p:nvSpPr>
          <p:cNvPr id="11" name="矩形 10"/>
          <p:cNvSpPr/>
          <p:nvPr/>
        </p:nvSpPr>
        <p:spPr>
          <a:xfrm>
            <a:off x="940228" y="1472476"/>
            <a:ext cx="8451421" cy="960776"/>
          </a:xfrm>
          <a:prstGeom prst="rect">
            <a:avLst/>
          </a:prstGeom>
        </p:spPr>
        <p:txBody>
          <a:bodyPr wrap="square">
            <a:spAutoFit/>
          </a:bodyPr>
          <a:lstStyle/>
          <a:p>
            <a:pPr lvl="0">
              <a:lnSpc>
                <a:spcPct val="150000"/>
              </a:lnSpc>
            </a:pPr>
            <a:r>
              <a:rPr lang="zh-CN" altLang="en-US" sz="2000" dirty="0">
                <a:solidFill>
                  <a:prstClr val="black"/>
                </a:solidFill>
              </a:rPr>
              <a:t>选择牛腿位置形成吊车基面，程序自动切换到“吊车布置”模块菜单</a:t>
            </a:r>
            <a:endParaRPr lang="en-US" altLang="zh-CN" sz="2000" dirty="0">
              <a:solidFill>
                <a:prstClr val="black"/>
              </a:solidFill>
            </a:endParaRPr>
          </a:p>
          <a:p>
            <a:pPr lvl="0">
              <a:lnSpc>
                <a:spcPct val="150000"/>
              </a:lnSpc>
            </a:pPr>
            <a:r>
              <a:rPr lang="zh-CN" altLang="en-US" sz="2000" dirty="0">
                <a:solidFill>
                  <a:prstClr val="black"/>
                </a:solidFill>
              </a:rPr>
              <a:t>吊车梁根据吊车荷载轨迹一键生成</a:t>
            </a:r>
            <a:endParaRPr lang="en-US" altLang="zh-CN" sz="2000" dirty="0">
              <a:solidFill>
                <a:prstClr val="blac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70060" y="231845"/>
            <a:ext cx="3313728"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三、前处理及计算</a:t>
            </a:r>
            <a:endParaRPr lang="zh-CN" altLang="en-US" sz="3200" b="1" spc="-150" dirty="0">
              <a:solidFill>
                <a:schemeClr val="accent5">
                  <a:lumMod val="50000"/>
                </a:schemeClr>
              </a:solidFill>
              <a:cs typeface="+mn-ea"/>
              <a:sym typeface="+mn-lt"/>
            </a:endParaRPr>
          </a:p>
        </p:txBody>
      </p:sp>
      <p:sp>
        <p:nvSpPr>
          <p:cNvPr id="14" name="矩形 13"/>
          <p:cNvSpPr/>
          <p:nvPr/>
        </p:nvSpPr>
        <p:spPr>
          <a:xfrm>
            <a:off x="2039854" y="1967805"/>
            <a:ext cx="1178560" cy="583565"/>
          </a:xfrm>
          <a:prstGeom prst="rect">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charset="-122"/>
                <a:ea typeface="微软雅黑" panose="020B0503020204020204" charset="-122"/>
              </a:rPr>
              <a:t>1</a:t>
            </a:r>
            <a:endParaRPr lang="zh-CN" altLang="en-US" sz="2400" b="1" dirty="0">
              <a:latin typeface="微软雅黑" panose="020B0503020204020204" charset="-122"/>
              <a:ea typeface="微软雅黑" panose="020B0503020204020204" charset="-122"/>
            </a:endParaRPr>
          </a:p>
        </p:txBody>
      </p:sp>
      <p:sp>
        <p:nvSpPr>
          <p:cNvPr id="15" name="矩形 14"/>
          <p:cNvSpPr/>
          <p:nvPr/>
        </p:nvSpPr>
        <p:spPr>
          <a:xfrm>
            <a:off x="3218413" y="1966535"/>
            <a:ext cx="3131185" cy="583565"/>
          </a:xfrm>
          <a:prstGeom prst="rect">
            <a:avLst/>
          </a:prstGeom>
          <a:solidFill>
            <a:srgbClr val="CB2B2B"/>
          </a:solidFill>
          <a:ln>
            <a:solidFill>
              <a:srgbClr val="CB2B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p:nvSpPr>
        <p:spPr>
          <a:xfrm>
            <a:off x="3299693" y="1972885"/>
            <a:ext cx="3131185" cy="1134413"/>
          </a:xfrm>
          <a:prstGeom prst="rect">
            <a:avLst/>
          </a:prstGeom>
          <a:noFill/>
        </p:spPr>
        <p:txBody>
          <a:bodyPr wrap="square" rtlCol="0">
            <a:spAutoFit/>
          </a:bodyPr>
          <a:lstStyle/>
          <a:p>
            <a:pPr fontAlgn="auto">
              <a:lnSpc>
                <a:spcPct val="150000"/>
              </a:lnSpc>
            </a:pPr>
            <a:r>
              <a:rPr lang="zh-CN" altLang="en-US" sz="2400" dirty="0">
                <a:solidFill>
                  <a:schemeClr val="bg1"/>
                </a:solidFill>
              </a:rPr>
              <a:t>门刚按平面结构方式计算</a:t>
            </a:r>
            <a:endParaRPr lang="zh-CN" altLang="en-US" sz="2400" dirty="0">
              <a:solidFill>
                <a:schemeClr val="bg1"/>
              </a:solidFill>
            </a:endParaRPr>
          </a:p>
        </p:txBody>
      </p:sp>
      <p:sp>
        <p:nvSpPr>
          <p:cNvPr id="20" name="矩形 19"/>
          <p:cNvSpPr/>
          <p:nvPr/>
        </p:nvSpPr>
        <p:spPr>
          <a:xfrm>
            <a:off x="2039856" y="2674171"/>
            <a:ext cx="1178560" cy="583565"/>
          </a:xfrm>
          <a:prstGeom prst="rect">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charset="-122"/>
                <a:ea typeface="微软雅黑" panose="020B0503020204020204" charset="-122"/>
              </a:rPr>
              <a:t>2</a:t>
            </a:r>
            <a:endParaRPr lang="zh-CN" altLang="en-US" sz="2400" b="1" dirty="0">
              <a:latin typeface="微软雅黑" panose="020B0503020204020204" charset="-122"/>
              <a:ea typeface="微软雅黑" panose="020B0503020204020204" charset="-122"/>
            </a:endParaRPr>
          </a:p>
        </p:txBody>
      </p:sp>
      <p:sp>
        <p:nvSpPr>
          <p:cNvPr id="21" name="矩形 20"/>
          <p:cNvSpPr/>
          <p:nvPr/>
        </p:nvSpPr>
        <p:spPr>
          <a:xfrm>
            <a:off x="3218415" y="2672901"/>
            <a:ext cx="3131183" cy="583565"/>
          </a:xfrm>
          <a:prstGeom prst="rect">
            <a:avLst/>
          </a:prstGeom>
          <a:solidFill>
            <a:srgbClr val="CB2B2B"/>
          </a:solidFill>
          <a:ln>
            <a:solidFill>
              <a:srgbClr val="CB2B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文本框 21"/>
          <p:cNvSpPr txBox="1"/>
          <p:nvPr/>
        </p:nvSpPr>
        <p:spPr>
          <a:xfrm>
            <a:off x="3299696" y="2679251"/>
            <a:ext cx="3613722" cy="580415"/>
          </a:xfrm>
          <a:prstGeom prst="rect">
            <a:avLst/>
          </a:prstGeom>
          <a:noFill/>
        </p:spPr>
        <p:txBody>
          <a:bodyPr wrap="square" rtlCol="0">
            <a:spAutoFit/>
          </a:bodyPr>
          <a:lstStyle/>
          <a:p>
            <a:pPr fontAlgn="auto">
              <a:lnSpc>
                <a:spcPct val="150000"/>
              </a:lnSpc>
            </a:pPr>
            <a:r>
              <a:rPr lang="zh-CN" altLang="en-US" sz="2400" dirty="0">
                <a:solidFill>
                  <a:schemeClr val="bg1"/>
                </a:solidFill>
              </a:rPr>
              <a:t>柱长系数及梁面外长</a:t>
            </a:r>
            <a:endParaRPr lang="zh-CN" altLang="en-US" sz="2400" dirty="0">
              <a:solidFill>
                <a:schemeClr val="bg1"/>
              </a:solidFill>
            </a:endParaRPr>
          </a:p>
        </p:txBody>
      </p:sp>
      <p:sp>
        <p:nvSpPr>
          <p:cNvPr id="23" name="矩形 22"/>
          <p:cNvSpPr/>
          <p:nvPr/>
        </p:nvSpPr>
        <p:spPr>
          <a:xfrm>
            <a:off x="2039856" y="3359334"/>
            <a:ext cx="1178560" cy="583565"/>
          </a:xfrm>
          <a:prstGeom prst="rect">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charset="-122"/>
                <a:ea typeface="微软雅黑" panose="020B0503020204020204" charset="-122"/>
              </a:rPr>
              <a:t>3</a:t>
            </a:r>
            <a:endParaRPr lang="zh-CN" altLang="en-US" sz="2400" b="1" dirty="0">
              <a:latin typeface="微软雅黑" panose="020B0503020204020204" charset="-122"/>
              <a:ea typeface="微软雅黑" panose="020B0503020204020204" charset="-122"/>
            </a:endParaRPr>
          </a:p>
        </p:txBody>
      </p:sp>
      <p:sp>
        <p:nvSpPr>
          <p:cNvPr id="24" name="矩形 23"/>
          <p:cNvSpPr/>
          <p:nvPr/>
        </p:nvSpPr>
        <p:spPr>
          <a:xfrm>
            <a:off x="3218416" y="3358064"/>
            <a:ext cx="3131182" cy="583565"/>
          </a:xfrm>
          <a:prstGeom prst="rect">
            <a:avLst/>
          </a:prstGeom>
          <a:solidFill>
            <a:srgbClr val="CB2B2B"/>
          </a:solidFill>
          <a:ln>
            <a:solidFill>
              <a:srgbClr val="CB2B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文本框 24"/>
          <p:cNvSpPr txBox="1"/>
          <p:nvPr/>
        </p:nvSpPr>
        <p:spPr>
          <a:xfrm>
            <a:off x="3299696" y="3364414"/>
            <a:ext cx="2289810" cy="580415"/>
          </a:xfrm>
          <a:prstGeom prst="rect">
            <a:avLst/>
          </a:prstGeom>
          <a:noFill/>
        </p:spPr>
        <p:txBody>
          <a:bodyPr wrap="square" rtlCol="0">
            <a:spAutoFit/>
          </a:bodyPr>
          <a:lstStyle/>
          <a:p>
            <a:pPr fontAlgn="auto">
              <a:lnSpc>
                <a:spcPct val="150000"/>
              </a:lnSpc>
            </a:pPr>
            <a:r>
              <a:rPr lang="zh-CN" altLang="en-US" sz="2400" dirty="0">
                <a:solidFill>
                  <a:schemeClr val="bg1"/>
                </a:solidFill>
              </a:rPr>
              <a:t>二阶分析</a:t>
            </a:r>
            <a:endParaRPr lang="zh-CN" altLang="en-US" sz="2400" dirty="0">
              <a:solidFill>
                <a:schemeClr val="bg1"/>
              </a:solidFill>
            </a:endParaRPr>
          </a:p>
        </p:txBody>
      </p:sp>
      <p:sp>
        <p:nvSpPr>
          <p:cNvPr id="26" name="矩形 25"/>
          <p:cNvSpPr/>
          <p:nvPr/>
        </p:nvSpPr>
        <p:spPr>
          <a:xfrm>
            <a:off x="2039856" y="4038149"/>
            <a:ext cx="1178560" cy="583565"/>
          </a:xfrm>
          <a:prstGeom prst="rect">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charset="-122"/>
                <a:ea typeface="微软雅黑" panose="020B0503020204020204" charset="-122"/>
              </a:rPr>
              <a:t>4</a:t>
            </a:r>
            <a:endParaRPr lang="zh-CN" altLang="en-US" sz="2400" b="1" dirty="0">
              <a:latin typeface="微软雅黑" panose="020B0503020204020204" charset="-122"/>
              <a:ea typeface="微软雅黑" panose="020B0503020204020204" charset="-122"/>
            </a:endParaRPr>
          </a:p>
        </p:txBody>
      </p:sp>
      <p:sp>
        <p:nvSpPr>
          <p:cNvPr id="27" name="矩形 26"/>
          <p:cNvSpPr/>
          <p:nvPr/>
        </p:nvSpPr>
        <p:spPr>
          <a:xfrm>
            <a:off x="3218415" y="4036879"/>
            <a:ext cx="3131181" cy="583565"/>
          </a:xfrm>
          <a:prstGeom prst="rect">
            <a:avLst/>
          </a:prstGeom>
          <a:solidFill>
            <a:srgbClr val="CB2B2B"/>
          </a:solidFill>
          <a:ln>
            <a:solidFill>
              <a:srgbClr val="CB2B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文本框 27"/>
          <p:cNvSpPr txBox="1"/>
          <p:nvPr/>
        </p:nvSpPr>
        <p:spPr>
          <a:xfrm>
            <a:off x="3299696" y="4043229"/>
            <a:ext cx="2289810" cy="580415"/>
          </a:xfrm>
          <a:prstGeom prst="rect">
            <a:avLst/>
          </a:prstGeom>
          <a:noFill/>
        </p:spPr>
        <p:txBody>
          <a:bodyPr wrap="square" rtlCol="0">
            <a:spAutoFit/>
          </a:bodyPr>
          <a:lstStyle/>
          <a:p>
            <a:pPr fontAlgn="auto">
              <a:lnSpc>
                <a:spcPct val="150000"/>
              </a:lnSpc>
            </a:pPr>
            <a:r>
              <a:rPr lang="zh-CN" altLang="en-US" sz="2400" dirty="0">
                <a:solidFill>
                  <a:schemeClr val="bg1"/>
                </a:solidFill>
              </a:rPr>
              <a:t>防火验算</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6" y="83272"/>
            <a:ext cx="4801493" cy="662554"/>
          </a:xfrm>
          <a:prstGeom prst="rect">
            <a:avLst/>
          </a:prstGeom>
        </p:spPr>
        <p:txBody>
          <a:bodyPr wrap="squar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1.</a:t>
            </a:r>
            <a:r>
              <a:rPr lang="zh-CN" altLang="en-US" sz="2800" b="1" dirty="0">
                <a:solidFill>
                  <a:srgbClr val="2E6CB5"/>
                </a:solidFill>
                <a:latin typeface="微软雅黑" panose="020B0503020204020204" charset="-122"/>
                <a:ea typeface="微软雅黑" panose="020B0503020204020204" charset="-122"/>
              </a:rPr>
              <a:t>门刚按平面结构方式计算</a:t>
            </a:r>
            <a:endParaRPr lang="zh-CN" altLang="en-US" sz="2800" b="1" dirty="0">
              <a:solidFill>
                <a:srgbClr val="2E6CB5"/>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00" y="944880"/>
            <a:ext cx="5684520" cy="4968240"/>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60970"/>
          <a:stretch>
            <a:fillRect/>
          </a:stretch>
        </p:blipFill>
        <p:spPr>
          <a:xfrm>
            <a:off x="1051644" y="5339122"/>
            <a:ext cx="4487115" cy="895350"/>
          </a:xfrm>
          <a:prstGeom prst="rect">
            <a:avLst/>
          </a:prstGeom>
        </p:spPr>
      </p:pic>
      <p:sp>
        <p:nvSpPr>
          <p:cNvPr id="14" name="矩形 13"/>
          <p:cNvSpPr/>
          <p:nvPr/>
        </p:nvSpPr>
        <p:spPr>
          <a:xfrm>
            <a:off x="648970" y="869315"/>
            <a:ext cx="5332730" cy="4346318"/>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000" b="1" dirty="0">
                <a:solidFill>
                  <a:schemeClr val="tx1"/>
                </a:solidFill>
              </a:rPr>
              <a:t>提供两种计算方式</a:t>
            </a:r>
            <a:endParaRPr lang="en-US" altLang="zh-CN" sz="2000" b="1" dirty="0">
              <a:solidFill>
                <a:schemeClr val="tx1"/>
              </a:solidFill>
            </a:endParaRPr>
          </a:p>
          <a:p>
            <a:pPr marL="800100" lvl="1" indent="-342900" algn="just">
              <a:lnSpc>
                <a:spcPct val="120000"/>
              </a:lnSpc>
              <a:spcBef>
                <a:spcPts val="600"/>
              </a:spcBef>
              <a:spcAft>
                <a:spcPts val="600"/>
              </a:spcAft>
              <a:buFont typeface="Wingdings" panose="05000000000000000000" charset="0"/>
              <a:buChar char="u"/>
            </a:pPr>
            <a:r>
              <a:rPr lang="zh-CN" altLang="en-US" sz="2000" dirty="0">
                <a:solidFill>
                  <a:schemeClr val="tx1">
                    <a:lumMod val="85000"/>
                    <a:lumOff val="15000"/>
                  </a:schemeClr>
                </a:solidFill>
                <a:latin typeface="+mn-ea"/>
                <a:cs typeface="微软雅黑" panose="020B0503020204020204" charset="-122"/>
              </a:rPr>
              <a:t>建模提供选择其中一榀进行计算</a:t>
            </a:r>
            <a:endParaRPr lang="en-US" altLang="zh-CN" sz="2000" dirty="0">
              <a:solidFill>
                <a:schemeClr val="tx1">
                  <a:lumMod val="85000"/>
                  <a:lumOff val="15000"/>
                </a:schemeClr>
              </a:solidFill>
              <a:latin typeface="+mn-ea"/>
              <a:cs typeface="微软雅黑" panose="020B0503020204020204" charset="-122"/>
            </a:endParaRPr>
          </a:p>
          <a:p>
            <a:pPr lvl="1" algn="just">
              <a:lnSpc>
                <a:spcPct val="120000"/>
              </a:lnSpc>
              <a:spcBef>
                <a:spcPts val="600"/>
              </a:spcBef>
              <a:spcAft>
                <a:spcPts val="600"/>
              </a:spcAft>
            </a:pPr>
            <a:r>
              <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（只算指定的一榀）</a:t>
            </a:r>
            <a:endParaRPr lang="en-US" altLang="zh-CN" sz="2000" b="1" dirty="0">
              <a:solidFill>
                <a:schemeClr val="tx1">
                  <a:lumMod val="85000"/>
                  <a:lumOff val="15000"/>
                </a:schemeClr>
              </a:solidFill>
              <a:latin typeface="+mn-ea"/>
              <a:cs typeface="微软雅黑" panose="020B0503020204020204" charset="-122"/>
            </a:endParaRPr>
          </a:p>
          <a:p>
            <a:pPr marL="800100" lvl="1" indent="-342900" algn="just">
              <a:lnSpc>
                <a:spcPct val="120000"/>
              </a:lnSpc>
              <a:spcBef>
                <a:spcPts val="600"/>
              </a:spcBef>
              <a:spcAft>
                <a:spcPts val="600"/>
              </a:spcAft>
              <a:buFont typeface="Wingdings" panose="05000000000000000000" charset="0"/>
              <a:buChar char="u"/>
            </a:pPr>
            <a:r>
              <a:rPr lang="zh-CN" altLang="en-US" sz="2000" dirty="0">
                <a:solidFill>
                  <a:schemeClr val="tx1">
                    <a:lumMod val="85000"/>
                    <a:lumOff val="15000"/>
                  </a:schemeClr>
                </a:solidFill>
                <a:latin typeface="+mn-ea"/>
                <a:cs typeface="微软雅黑" panose="020B0503020204020204" charset="-122"/>
              </a:rPr>
              <a:t>计算时勾选按平面结构方式计算不设定计算榀</a:t>
            </a:r>
            <a:endParaRPr lang="en-US" altLang="zh-CN" sz="2000" dirty="0">
              <a:solidFill>
                <a:schemeClr val="tx1">
                  <a:lumMod val="85000"/>
                  <a:lumOff val="15000"/>
                </a:schemeClr>
              </a:solidFill>
              <a:latin typeface="+mn-ea"/>
              <a:cs typeface="微软雅黑" panose="020B0503020204020204" charset="-122"/>
            </a:endParaRPr>
          </a:p>
          <a:p>
            <a:pPr lvl="1" algn="just">
              <a:lnSpc>
                <a:spcPct val="120000"/>
              </a:lnSpc>
              <a:spcBef>
                <a:spcPts val="600"/>
              </a:spcBef>
              <a:spcAft>
                <a:spcPts val="600"/>
              </a:spcAft>
            </a:pPr>
            <a:r>
              <a:rPr lang="en-US" altLang="zh-CN"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（所有榀均算）</a:t>
            </a:r>
            <a:endParaRPr lang="en-US" altLang="zh-CN" sz="2000" b="1" dirty="0">
              <a:solidFill>
                <a:schemeClr val="tx1"/>
              </a:solidFill>
            </a:endParaRPr>
          </a:p>
          <a:p>
            <a:pPr marL="285750" indent="-285750" fontAlgn="auto">
              <a:lnSpc>
                <a:spcPct val="150000"/>
              </a:lnSpc>
              <a:buFont typeface="Wingdings" panose="05000000000000000000" pitchFamily="2" charset="2"/>
              <a:buChar char="Ø"/>
            </a:pPr>
            <a:r>
              <a:rPr lang="zh-CN" altLang="en-US" sz="2000" b="1" dirty="0">
                <a:solidFill>
                  <a:schemeClr val="tx1"/>
                </a:solidFill>
              </a:rPr>
              <a:t>软件自动从三维模型中提取各单榀模型作为独立的模型，计算时约束单榀面外自由度，按平面结构方式计算。</a:t>
            </a:r>
            <a:endParaRPr lang="en-US" altLang="zh-CN" sz="2000"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1944763"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2.</a:t>
            </a:r>
            <a:r>
              <a:rPr lang="zh-CN" altLang="en-US" sz="2800" b="1" dirty="0">
                <a:solidFill>
                  <a:srgbClr val="2E6CB5"/>
                </a:solidFill>
                <a:latin typeface="微软雅黑" panose="020B0503020204020204" charset="-122"/>
                <a:ea typeface="微软雅黑" panose="020B0503020204020204" charset="-122"/>
              </a:rPr>
              <a:t>梁面外长</a:t>
            </a:r>
            <a:endParaRPr lang="zh-CN" sz="2800" b="1" dirty="0">
              <a:solidFill>
                <a:srgbClr val="2E6CB5"/>
              </a:solidFill>
              <a:latin typeface="微软雅黑" panose="020B0503020204020204" charset="-122"/>
              <a:ea typeface="微软雅黑" panose="020B0503020204020204" charset="-122"/>
            </a:endParaRPr>
          </a:p>
        </p:txBody>
      </p:sp>
      <p:sp>
        <p:nvSpPr>
          <p:cNvPr id="9" name="矩形 8"/>
          <p:cNvSpPr/>
          <p:nvPr/>
        </p:nvSpPr>
        <p:spPr>
          <a:xfrm>
            <a:off x="963295" y="869315"/>
            <a:ext cx="10689590" cy="461665"/>
          </a:xfrm>
          <a:prstGeom prst="rect">
            <a:avLst/>
          </a:prstGeom>
        </p:spPr>
        <p:txBody>
          <a:bodyPr wrap="square">
            <a:spAutoFit/>
          </a:bodyPr>
          <a:lstStyle/>
          <a:p>
            <a:pPr marL="342900" indent="-342900">
              <a:buFont typeface="Wingdings" panose="05000000000000000000" pitchFamily="2" charset="2"/>
              <a:buChar char="Ø"/>
            </a:pPr>
            <a:r>
              <a:rPr lang="zh-CN" altLang="zh-CN" sz="2400" b="1" dirty="0">
                <a:latin typeface="微软雅黑" panose="020B0503020204020204" charset="-122"/>
                <a:ea typeface="微软雅黑" panose="020B0503020204020204" charset="-122"/>
                <a:cs typeface="微软雅黑" panose="020B0503020204020204" charset="-122"/>
              </a:rPr>
              <a:t>门刚柱长系数按新规范计算支持交互</a:t>
            </a:r>
            <a:endParaRPr lang="en-US" altLang="zh-CN" sz="2400" b="1" dirty="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35360" y="1510144"/>
            <a:ext cx="11498501" cy="2308892"/>
          </a:xfrm>
          <a:prstGeom prst="rect">
            <a:avLst/>
          </a:prstGeom>
          <a:noFill/>
        </p:spPr>
        <p:txBody>
          <a:bodyPr wrap="square" lIns="91428" tIns="45715" rIns="91428" bIns="45715" rtlCol="0">
            <a:spAutoFit/>
          </a:bodyPr>
          <a:lstStyle/>
          <a:p>
            <a:pPr algn="just">
              <a:lnSpc>
                <a:spcPct val="120000"/>
              </a:lnSpc>
              <a:spcBef>
                <a:spcPts val="450"/>
              </a:spcBef>
              <a:spcAft>
                <a:spcPts val="450"/>
              </a:spcAft>
            </a:pPr>
            <a:r>
              <a:rPr lang="zh-CN" altLang="zh-CN" sz="2400" b="1" dirty="0">
                <a:latin typeface="宋体" panose="02010600030101010101" pitchFamily="2" charset="-122"/>
                <a:cs typeface="微软雅黑" panose="020B0503020204020204" charset="-122"/>
                <a:sym typeface="+mn-ea"/>
              </a:rPr>
              <a:t>之前版本门刚柱按新规范计算柱长系数与内力有关，柱长系数在设计结果显示，前处理为旧规程的系数。但基于目前</a:t>
            </a:r>
            <a:r>
              <a:rPr lang="en-US" altLang="zh-CN" sz="2400" b="1" dirty="0">
                <a:latin typeface="宋体" panose="02010600030101010101" pitchFamily="2" charset="-122"/>
                <a:cs typeface="微软雅黑" panose="020B0503020204020204" charset="-122"/>
                <a:sym typeface="+mn-ea"/>
              </a:rPr>
              <a:t>2015</a:t>
            </a:r>
            <a:r>
              <a:rPr lang="zh-CN" altLang="zh-CN" sz="2400" b="1" dirty="0">
                <a:latin typeface="宋体" panose="02010600030101010101" pitchFamily="2" charset="-122"/>
                <a:cs typeface="微软雅黑" panose="020B0503020204020204" charset="-122"/>
                <a:sym typeface="+mn-ea"/>
              </a:rPr>
              <a:t>年新规范已经代替旧规程，所以不支持修改很不方便，现在给出解决方法为：程序计算一遍将柱长系数自动返回到前处理显示，并可以支持修改。</a:t>
            </a:r>
            <a:endParaRPr lang="zh-CN" altLang="zh-CN" sz="2400" b="1" dirty="0">
              <a:latin typeface="宋体" panose="02010600030101010101" pitchFamily="2" charset="-122"/>
              <a:cs typeface="微软雅黑" panose="020B0503020204020204" charset="-122"/>
            </a:endParaRPr>
          </a:p>
          <a:p>
            <a:pPr algn="just">
              <a:lnSpc>
                <a:spcPct val="120000"/>
              </a:lnSpc>
              <a:spcBef>
                <a:spcPts val="450"/>
              </a:spcBef>
              <a:spcAft>
                <a:spcPts val="450"/>
              </a:spcAft>
            </a:pPr>
            <a:endParaRPr lang="zh-CN" altLang="en-US" sz="1865" b="1" dirty="0">
              <a:latin typeface="微软雅黑" panose="020B0503020204020204" charset="-122"/>
              <a:ea typeface="微软雅黑" panose="020B0503020204020204" charset="-122"/>
            </a:endParaRPr>
          </a:p>
        </p:txBody>
      </p:sp>
      <p:pic>
        <p:nvPicPr>
          <p:cNvPr id="13" name="Picture 2"/>
          <p:cNvPicPr>
            <a:picLocks noChangeAspect="1" noChangeArrowheads="1"/>
          </p:cNvPicPr>
          <p:nvPr/>
        </p:nvPicPr>
        <p:blipFill>
          <a:blip r:embed="rId1" cstate="print"/>
          <a:srcRect/>
          <a:stretch>
            <a:fillRect/>
          </a:stretch>
        </p:blipFill>
        <p:spPr bwMode="auto">
          <a:xfrm>
            <a:off x="2958569" y="3038965"/>
            <a:ext cx="7745943" cy="3482719"/>
          </a:xfrm>
          <a:prstGeom prst="rect">
            <a:avLst/>
          </a:prstGeom>
          <a:noFill/>
          <a:ln w="9525">
            <a:noFill/>
            <a:miter lim="800000"/>
            <a:headEnd/>
            <a:tailEnd/>
          </a:ln>
        </p:spPr>
      </p:pic>
      <p:sp>
        <p:nvSpPr>
          <p:cNvPr id="14" name="圆角矩形标注 13"/>
          <p:cNvSpPr/>
          <p:nvPr/>
        </p:nvSpPr>
        <p:spPr>
          <a:xfrm>
            <a:off x="5711957" y="6117299"/>
            <a:ext cx="4992555" cy="515088"/>
          </a:xfrm>
          <a:prstGeom prst="wedgeRoundRectCallout">
            <a:avLst>
              <a:gd name="adj1" fmla="val -33587"/>
              <a:gd name="adj2" fmla="val -49366"/>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zh-CN" altLang="en-US" sz="2135" b="1" dirty="0">
                <a:solidFill>
                  <a:srgbClr val="C00000"/>
                </a:solidFill>
                <a:latin typeface="宋体" panose="02010600030101010101" pitchFamily="2" charset="-122"/>
                <a:ea typeface="宋体" panose="02010600030101010101" pitchFamily="2" charset="-122"/>
              </a:rPr>
              <a:t>门刚柱长系数计算一遍返回可交互修改</a:t>
            </a:r>
            <a:endParaRPr lang="zh-CN" altLang="en-US" sz="2135" b="1" dirty="0">
              <a:solidFill>
                <a:srgbClr val="C00000"/>
              </a:solidFill>
              <a:latin typeface="宋体" panose="02010600030101010101" pitchFamily="2" charset="-122"/>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1944763"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2.</a:t>
            </a:r>
            <a:r>
              <a:rPr lang="zh-CN" altLang="en-US" sz="2800" b="1" dirty="0">
                <a:solidFill>
                  <a:srgbClr val="2E6CB5"/>
                </a:solidFill>
                <a:latin typeface="微软雅黑" panose="020B0503020204020204" charset="-122"/>
                <a:ea typeface="微软雅黑" panose="020B0503020204020204" charset="-122"/>
              </a:rPr>
              <a:t>梁面外长</a:t>
            </a:r>
            <a:endParaRPr lang="zh-CN" sz="2800" b="1" dirty="0">
              <a:solidFill>
                <a:srgbClr val="2E6CB5"/>
              </a:solidFill>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95198" y="1947862"/>
            <a:ext cx="5133975" cy="4029075"/>
          </a:xfrm>
          <a:prstGeom prst="rect">
            <a:avLst/>
          </a:prstGeom>
        </p:spPr>
      </p:pic>
      <p:sp>
        <p:nvSpPr>
          <p:cNvPr id="9" name="矩形 8"/>
          <p:cNvSpPr/>
          <p:nvPr/>
        </p:nvSpPr>
        <p:spPr>
          <a:xfrm>
            <a:off x="963295" y="869315"/>
            <a:ext cx="10689590" cy="580415"/>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在前处理</a:t>
            </a:r>
            <a:r>
              <a:rPr lang="en-US" altLang="zh-CN" sz="2400" b="1" dirty="0">
                <a:solidFill>
                  <a:schemeClr val="tx1"/>
                </a:solidFill>
              </a:rPr>
              <a:t>-</a:t>
            </a:r>
            <a:r>
              <a:rPr lang="zh-CN" altLang="en-US" sz="2400" b="1" dirty="0">
                <a:solidFill>
                  <a:schemeClr val="tx1"/>
                </a:solidFill>
              </a:rPr>
              <a:t>计算长度</a:t>
            </a:r>
            <a:r>
              <a:rPr lang="en-US" altLang="zh-CN" sz="2400" b="1" dirty="0">
                <a:solidFill>
                  <a:schemeClr val="tx1"/>
                </a:solidFill>
              </a:rPr>
              <a:t>-</a:t>
            </a:r>
            <a:r>
              <a:rPr lang="zh-CN" altLang="en-US" sz="2400" b="1" dirty="0">
                <a:solidFill>
                  <a:schemeClr val="tx1"/>
                </a:solidFill>
              </a:rPr>
              <a:t>梁面外长中直接指定梁的面外计算长度</a:t>
            </a:r>
            <a:endParaRPr lang="zh-CN" altLang="en-US" sz="2400"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1944763"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2.</a:t>
            </a:r>
            <a:r>
              <a:rPr lang="zh-CN" altLang="en-US" sz="2800" b="1" dirty="0">
                <a:solidFill>
                  <a:srgbClr val="2E6CB5"/>
                </a:solidFill>
                <a:latin typeface="微软雅黑" panose="020B0503020204020204" charset="-122"/>
                <a:ea typeface="微软雅黑" panose="020B0503020204020204" charset="-122"/>
              </a:rPr>
              <a:t>梁面外长</a:t>
            </a:r>
            <a:endParaRPr lang="zh-CN" sz="2800" b="1" dirty="0">
              <a:solidFill>
                <a:srgbClr val="2E6CB5"/>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43939" y="2587307"/>
            <a:ext cx="3362325" cy="372427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39" y="1503923"/>
            <a:ext cx="4114800" cy="885825"/>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561" y="2977831"/>
            <a:ext cx="5372100" cy="294322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3728" y="804197"/>
            <a:ext cx="2777309" cy="1979408"/>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963295" y="869315"/>
            <a:ext cx="10689590" cy="580415"/>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按门刚规范考虑檩条</a:t>
            </a:r>
            <a:r>
              <a:rPr lang="en-US" altLang="zh-CN" sz="2400" b="1" dirty="0">
                <a:solidFill>
                  <a:schemeClr val="tx1"/>
                </a:solidFill>
              </a:rPr>
              <a:t>-</a:t>
            </a:r>
            <a:r>
              <a:rPr lang="zh-CN" altLang="en-US" sz="2400" b="1" dirty="0">
                <a:solidFill>
                  <a:schemeClr val="tx1"/>
                </a:solidFill>
              </a:rPr>
              <a:t>隅撑体系对门架斜梁的支撑作用</a:t>
            </a:r>
            <a:endParaRPr lang="zh-CN" altLang="en-US" sz="2400"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1944763"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3.</a:t>
            </a:r>
            <a:r>
              <a:rPr lang="zh-CN" altLang="en-US" sz="2800" b="1" dirty="0">
                <a:solidFill>
                  <a:srgbClr val="2E6CB5"/>
                </a:solidFill>
                <a:latin typeface="微软雅黑" panose="020B0503020204020204" charset="-122"/>
                <a:ea typeface="微软雅黑" panose="020B0503020204020204" charset="-122"/>
              </a:rPr>
              <a:t>二阶分析</a:t>
            </a:r>
            <a:endParaRPr lang="zh-CN" sz="2800" b="1" dirty="0">
              <a:solidFill>
                <a:srgbClr val="2E6CB5"/>
              </a:solidFill>
              <a:latin typeface="微软雅黑" panose="020B0503020204020204" charset="-122"/>
              <a:ea typeface="微软雅黑" panose="020B0503020204020204" charset="-122"/>
            </a:endParaRPr>
          </a:p>
        </p:txBody>
      </p:sp>
      <p:pic>
        <p:nvPicPr>
          <p:cNvPr id="11"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6597" y="2044069"/>
            <a:ext cx="5503684" cy="435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矩形 14"/>
          <p:cNvSpPr/>
          <p:nvPr/>
        </p:nvSpPr>
        <p:spPr>
          <a:xfrm>
            <a:off x="963295" y="869315"/>
            <a:ext cx="8818880" cy="1131848"/>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按门刚规范计算二阶弹性分析</a:t>
            </a:r>
            <a:endParaRPr lang="en-US" altLang="zh-CN" sz="2400" b="1" dirty="0">
              <a:solidFill>
                <a:schemeClr val="tx1"/>
              </a:solidFill>
            </a:endParaRPr>
          </a:p>
          <a:p>
            <a:pPr marL="285750" indent="-285750" fontAlgn="auto">
              <a:lnSpc>
                <a:spcPct val="150000"/>
              </a:lnSpc>
              <a:buFont typeface="Wingdings" panose="05000000000000000000" pitchFamily="2" charset="2"/>
              <a:buChar char="Ø"/>
            </a:pPr>
            <a:r>
              <a:rPr lang="zh-CN" altLang="en-US" sz="2400" b="1" dirty="0">
                <a:solidFill>
                  <a:schemeClr val="tx1"/>
                </a:solidFill>
              </a:rPr>
              <a:t>其他同类软件无法实现此功能</a:t>
            </a:r>
            <a:endParaRPr lang="zh-CN" altLang="en-US" sz="2400" b="1" dirty="0">
              <a:solidFill>
                <a:schemeClr val="tx1"/>
              </a:solidFill>
            </a:endParaRPr>
          </a:p>
        </p:txBody>
      </p:sp>
      <p:sp>
        <p:nvSpPr>
          <p:cNvPr id="16" name="矩形 15"/>
          <p:cNvSpPr/>
          <p:nvPr/>
        </p:nvSpPr>
        <p:spPr>
          <a:xfrm>
            <a:off x="940229" y="2185541"/>
            <a:ext cx="5155772" cy="4192430"/>
          </a:xfrm>
          <a:prstGeom prst="rect">
            <a:avLst/>
          </a:prstGeom>
        </p:spPr>
        <p:txBody>
          <a:bodyPr wrap="square">
            <a:spAutoFit/>
          </a:bodyPr>
          <a:lstStyle/>
          <a:p>
            <a:pPr lvl="0">
              <a:lnSpc>
                <a:spcPct val="150000"/>
              </a:lnSpc>
            </a:pPr>
            <a:r>
              <a:rPr lang="zh-CN" altLang="en-US" sz="2000" dirty="0">
                <a:solidFill>
                  <a:srgbClr val="FF0000"/>
                </a:solidFill>
              </a:rPr>
              <a:t>       程序按照</a:t>
            </a:r>
            <a:r>
              <a:rPr lang="en-US" altLang="zh-CN" sz="2000" dirty="0">
                <a:solidFill>
                  <a:srgbClr val="FF0000"/>
                </a:solidFill>
              </a:rPr>
              <a:t>《</a:t>
            </a:r>
            <a:r>
              <a:rPr lang="zh-CN" altLang="en-US" sz="2000" dirty="0">
                <a:solidFill>
                  <a:srgbClr val="FF0000"/>
                </a:solidFill>
              </a:rPr>
              <a:t>门式刚架轻型房屋钢结构技术规范（</a:t>
            </a:r>
            <a:r>
              <a:rPr lang="en-US" altLang="zh-CN" sz="2000" dirty="0">
                <a:solidFill>
                  <a:srgbClr val="FF0000"/>
                </a:solidFill>
              </a:rPr>
              <a:t>GB 51022</a:t>
            </a:r>
            <a:r>
              <a:rPr lang="zh-CN" altLang="en-US" sz="2000" dirty="0">
                <a:solidFill>
                  <a:srgbClr val="FF0000"/>
                </a:solidFill>
              </a:rPr>
              <a:t>－</a:t>
            </a:r>
            <a:r>
              <a:rPr lang="en-US" altLang="zh-CN" sz="2000" dirty="0">
                <a:solidFill>
                  <a:srgbClr val="FF0000"/>
                </a:solidFill>
              </a:rPr>
              <a:t>2015</a:t>
            </a:r>
            <a:r>
              <a:rPr lang="zh-CN" altLang="en-US" sz="2000" dirty="0">
                <a:solidFill>
                  <a:srgbClr val="FF0000"/>
                </a:solidFill>
              </a:rPr>
              <a:t>）</a:t>
            </a:r>
            <a:r>
              <a:rPr lang="en-US" altLang="zh-CN" sz="2000" dirty="0">
                <a:solidFill>
                  <a:srgbClr val="FF0000"/>
                </a:solidFill>
              </a:rPr>
              <a:t>》</a:t>
            </a:r>
            <a:r>
              <a:rPr lang="zh-CN" altLang="en-US" sz="2000" dirty="0">
                <a:solidFill>
                  <a:srgbClr val="FF0000"/>
                </a:solidFill>
              </a:rPr>
              <a:t>第</a:t>
            </a:r>
            <a:r>
              <a:rPr lang="en-US" altLang="zh-CN" sz="2000" dirty="0">
                <a:solidFill>
                  <a:srgbClr val="FF0000"/>
                </a:solidFill>
              </a:rPr>
              <a:t>6.1.4</a:t>
            </a:r>
            <a:r>
              <a:rPr lang="zh-CN" altLang="en-US" sz="2000" dirty="0">
                <a:solidFill>
                  <a:srgbClr val="FF0000"/>
                </a:solidFill>
              </a:rPr>
              <a:t>条：当采用二阶弹性分析时，应施加假想水平荷载。</a:t>
            </a:r>
            <a:r>
              <a:rPr lang="zh-CN" altLang="en-US" sz="2000" dirty="0"/>
              <a:t>假想水平荷载应取竖向荷载设计值的</a:t>
            </a:r>
            <a:r>
              <a:rPr lang="en-US" altLang="zh-CN" sz="2000" dirty="0"/>
              <a:t>0.5%</a:t>
            </a:r>
            <a:r>
              <a:rPr lang="zh-CN" altLang="en-US" sz="2000" dirty="0"/>
              <a:t>，</a:t>
            </a:r>
            <a:r>
              <a:rPr lang="zh-CN" altLang="en-US" sz="2000" dirty="0">
                <a:solidFill>
                  <a:prstClr val="black"/>
                </a:solidFill>
              </a:rPr>
              <a:t>分别施加在竖向荷载的作用处。假想荷载的方向与风荷载活地震作用的方向相同。</a:t>
            </a:r>
            <a:endParaRPr lang="en-US" altLang="zh-CN" sz="2000" dirty="0">
              <a:solidFill>
                <a:prstClr val="black"/>
              </a:solidFill>
            </a:endParaRPr>
          </a:p>
          <a:p>
            <a:pPr lvl="0">
              <a:lnSpc>
                <a:spcPct val="150000"/>
              </a:lnSpc>
            </a:pPr>
            <a:r>
              <a:rPr lang="zh-CN" altLang="en-US" sz="2000" dirty="0">
                <a:solidFill>
                  <a:prstClr val="black"/>
                </a:solidFill>
              </a:rPr>
              <a:t>       程序选项位于计算控制信息，在二阶效应页勾选考虑</a:t>
            </a:r>
            <a:r>
              <a:rPr lang="en-US" altLang="zh-CN" sz="2000" dirty="0">
                <a:solidFill>
                  <a:prstClr val="black"/>
                </a:solidFill>
              </a:rPr>
              <a:t>P-Δ</a:t>
            </a:r>
            <a:r>
              <a:rPr lang="zh-CN" altLang="en-US" sz="2000" dirty="0">
                <a:solidFill>
                  <a:prstClr val="black"/>
                </a:solidFill>
              </a:rPr>
              <a:t>效应、勾选考虑整体缺陷并点取按假想水平力考虑整体缺陷方法计算。</a:t>
            </a:r>
            <a:endParaRPr lang="zh-CN" altLang="en-US" sz="2000" dirty="0">
              <a:solidFill>
                <a:prstClr val="blac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85011" y="518899"/>
            <a:ext cx="1734246" cy="584775"/>
          </a:xfrm>
          <a:prstGeom prst="rect">
            <a:avLst/>
          </a:prstGeom>
        </p:spPr>
        <p:txBody>
          <a:bodyPr wrap="square">
            <a:spAutoFit/>
          </a:bodyPr>
          <a:lstStyle/>
          <a:p>
            <a:r>
              <a:rPr lang="zh-CN" altLang="en-US" sz="3200" b="1" spc="-150" dirty="0">
                <a:solidFill>
                  <a:schemeClr val="accent5">
                    <a:lumMod val="50000"/>
                  </a:schemeClr>
                </a:solidFill>
                <a:cs typeface="+mn-ea"/>
                <a:sym typeface="+mn-lt"/>
              </a:rPr>
              <a:t>一、目录</a:t>
            </a:r>
            <a:endParaRPr lang="zh-CN" altLang="en-US" sz="3200" b="1" spc="-150" dirty="0">
              <a:solidFill>
                <a:schemeClr val="accent5">
                  <a:lumMod val="50000"/>
                </a:schemeClr>
              </a:solidFill>
              <a:cs typeface="+mn-ea"/>
              <a:sym typeface="+mn-lt"/>
            </a:endParaRPr>
          </a:p>
        </p:txBody>
      </p:sp>
      <p:sp>
        <p:nvSpPr>
          <p:cNvPr id="6" name="椭圆 5"/>
          <p:cNvSpPr/>
          <p:nvPr>
            <p:custDataLst>
              <p:tags r:id="rId1"/>
            </p:custDataLst>
          </p:nvPr>
        </p:nvSpPr>
        <p:spPr>
          <a:xfrm>
            <a:off x="1380753" y="1843566"/>
            <a:ext cx="479425" cy="47942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latin typeface="Arial" panose="020B0604020202020204" pitchFamily="34" charset="0"/>
              <a:ea typeface="微软雅黑" panose="020B0503020204020204" charset="-122"/>
            </a:endParaRPr>
          </a:p>
        </p:txBody>
      </p:sp>
      <p:sp>
        <p:nvSpPr>
          <p:cNvPr id="7" name="任意多边形 3"/>
          <p:cNvSpPr/>
          <p:nvPr>
            <p:custDataLst>
              <p:tags r:id="rId2"/>
            </p:custDataLst>
          </p:nvPr>
        </p:nvSpPr>
        <p:spPr bwMode="auto">
          <a:xfrm>
            <a:off x="1488703" y="1954056"/>
            <a:ext cx="263525" cy="258445"/>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91440" tIns="45720" rIns="91440" bIns="45720" numCol="1" anchor="t" anchorCtr="0" compatLnSpc="1">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7200" dirty="0">
              <a:latin typeface="Arial" panose="020B0604020202020204" pitchFamily="34" charset="0"/>
              <a:ea typeface="微软雅黑" panose="020B0503020204020204" charset="-122"/>
            </a:endParaRPr>
          </a:p>
        </p:txBody>
      </p:sp>
      <p:sp>
        <p:nvSpPr>
          <p:cNvPr id="8" name="矩形 7"/>
          <p:cNvSpPr/>
          <p:nvPr>
            <p:custDataLst>
              <p:tags r:id="rId3"/>
            </p:custDataLst>
          </p:nvPr>
        </p:nvSpPr>
        <p:spPr>
          <a:xfrm>
            <a:off x="2119257" y="1832895"/>
            <a:ext cx="5903943" cy="411584"/>
          </a:xfrm>
          <a:prstGeom prst="rect">
            <a:avLst/>
          </a:prstGeom>
        </p:spPr>
        <p:txBody>
          <a:bodyPr wrap="square" lIns="91440" tIns="45720" rIns="91440" bIns="0" anchor="b" anchorCtr="0">
            <a:noAutofit/>
          </a:bodyPr>
          <a:lstStyle/>
          <a:p>
            <a:pPr marL="0" indent="0" algn="l">
              <a:lnSpc>
                <a:spcPct val="130000"/>
              </a:lnSpc>
              <a:spcBef>
                <a:spcPts val="0"/>
              </a:spcBef>
              <a:spcAft>
                <a:spcPts val="0"/>
              </a:spcAft>
              <a:buSzPct val="100000"/>
            </a:pPr>
            <a:r>
              <a:rPr lang="zh-CN" altLang="en-US" sz="3200" b="1" dirty="0">
                <a:solidFill>
                  <a:srgbClr val="1F74AD"/>
                </a:solidFill>
                <a:latin typeface="微软雅黑" panose="020B0503020204020204" charset="-122"/>
                <a:ea typeface="微软雅黑" panose="020B0503020204020204" charset="-122"/>
                <a:cs typeface="微软雅黑" panose="020B0503020204020204" charset="-122"/>
                <a:sym typeface="+mn-ea"/>
              </a:rPr>
              <a:t>使用参数化方式进行快速建模</a:t>
            </a:r>
            <a:endParaRPr lang="zh-CN" altLang="en-US" sz="3200" b="1" spc="30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椭圆 9"/>
          <p:cNvSpPr/>
          <p:nvPr>
            <p:custDataLst>
              <p:tags r:id="rId4"/>
            </p:custDataLst>
          </p:nvPr>
        </p:nvSpPr>
        <p:spPr>
          <a:xfrm>
            <a:off x="1380753" y="2552240"/>
            <a:ext cx="479425" cy="47942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latin typeface="Arial" panose="020B0604020202020204" pitchFamily="34" charset="0"/>
              <a:ea typeface="微软雅黑" panose="020B0503020204020204" charset="-122"/>
            </a:endParaRPr>
          </a:p>
        </p:txBody>
      </p:sp>
      <p:sp>
        <p:nvSpPr>
          <p:cNvPr id="11" name="矩形 10"/>
          <p:cNvSpPr/>
          <p:nvPr>
            <p:custDataLst>
              <p:tags r:id="rId5"/>
            </p:custDataLst>
          </p:nvPr>
        </p:nvSpPr>
        <p:spPr>
          <a:xfrm>
            <a:off x="2119257" y="2556207"/>
            <a:ext cx="5903943" cy="411584"/>
          </a:xfrm>
          <a:prstGeom prst="rect">
            <a:avLst/>
          </a:prstGeom>
        </p:spPr>
        <p:txBody>
          <a:bodyPr wrap="square" lIns="91440" tIns="45720" rIns="91440" bIns="0" anchor="b" anchorCtr="0">
            <a:noAutofit/>
          </a:bodyPr>
          <a:lstStyle/>
          <a:p>
            <a:pPr marL="0" indent="0" algn="l">
              <a:lnSpc>
                <a:spcPct val="130000"/>
              </a:lnSpc>
              <a:spcBef>
                <a:spcPts val="0"/>
              </a:spcBef>
              <a:spcAft>
                <a:spcPts val="0"/>
              </a:spcAft>
              <a:buSzPct val="100000"/>
            </a:pPr>
            <a:r>
              <a:rPr lang="zh-CN" altLang="en-US" sz="3200" b="1" cap="all" dirty="0">
                <a:solidFill>
                  <a:srgbClr val="1AA3AA"/>
                </a:solidFill>
                <a:latin typeface="微软雅黑" panose="020B0503020204020204" charset="-122"/>
                <a:ea typeface="微软雅黑" panose="020B0503020204020204" charset="-122"/>
                <a:cs typeface="Segoe UI" panose="020B0502040204020203" pitchFamily="34" charset="0"/>
                <a:sym typeface="+mn-ea"/>
              </a:rPr>
              <a:t>荷载布置及互斥工况的设置</a:t>
            </a:r>
            <a:endParaRPr lang="zh-CN" altLang="en-US" sz="3200" b="1" cap="all" dirty="0">
              <a:solidFill>
                <a:srgbClr val="1AA3AA"/>
              </a:solidFill>
              <a:latin typeface="微软雅黑" panose="020B0503020204020204" charset="-122"/>
              <a:ea typeface="微软雅黑" panose="020B0503020204020204" charset="-122"/>
              <a:cs typeface="Segoe UI" panose="020B0502040204020203" pitchFamily="34" charset="0"/>
            </a:endParaRPr>
          </a:p>
        </p:txBody>
      </p:sp>
      <p:sp>
        <p:nvSpPr>
          <p:cNvPr id="12" name="椭圆 11"/>
          <p:cNvSpPr/>
          <p:nvPr>
            <p:custDataLst>
              <p:tags r:id="rId6"/>
            </p:custDataLst>
          </p:nvPr>
        </p:nvSpPr>
        <p:spPr>
          <a:xfrm>
            <a:off x="1380753" y="3260914"/>
            <a:ext cx="479425" cy="47942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latin typeface="Arial" panose="020B0604020202020204" pitchFamily="34" charset="0"/>
              <a:ea typeface="微软雅黑" panose="020B0503020204020204" charset="-122"/>
            </a:endParaRPr>
          </a:p>
        </p:txBody>
      </p:sp>
      <p:sp>
        <p:nvSpPr>
          <p:cNvPr id="13" name="矩形 12"/>
          <p:cNvSpPr/>
          <p:nvPr>
            <p:custDataLst>
              <p:tags r:id="rId7"/>
            </p:custDataLst>
          </p:nvPr>
        </p:nvSpPr>
        <p:spPr>
          <a:xfrm>
            <a:off x="2119257" y="3279519"/>
            <a:ext cx="5903943" cy="411584"/>
          </a:xfrm>
          <a:prstGeom prst="rect">
            <a:avLst/>
          </a:prstGeom>
        </p:spPr>
        <p:txBody>
          <a:bodyPr wrap="square" lIns="91440" tIns="45720" rIns="91440" bIns="0" anchor="b" anchorCtr="0">
            <a:noAutofit/>
          </a:bodyPr>
          <a:lstStyle/>
          <a:p>
            <a:pPr>
              <a:lnSpc>
                <a:spcPct val="130000"/>
              </a:lnSpc>
              <a:buSzPct val="100000"/>
            </a:pPr>
            <a:r>
              <a:rPr lang="zh-CN" altLang="en-US" sz="3200" b="1" dirty="0">
                <a:solidFill>
                  <a:srgbClr val="1F74AD"/>
                </a:solidFill>
                <a:latin typeface="微软雅黑" panose="020B0503020204020204" charset="-122"/>
                <a:ea typeface="微软雅黑" panose="020B0503020204020204" charset="-122"/>
                <a:sym typeface="+mn-ea"/>
              </a:rPr>
              <a:t>指定单榀计算及计算结果查看</a:t>
            </a:r>
            <a:endParaRPr lang="zh-CN" altLang="en-US" sz="3200" b="1" dirty="0">
              <a:solidFill>
                <a:srgbClr val="1F74AD"/>
              </a:solidFill>
              <a:latin typeface="微软雅黑" panose="020B0503020204020204" charset="-122"/>
              <a:ea typeface="微软雅黑" panose="020B0503020204020204" charset="-122"/>
            </a:endParaRPr>
          </a:p>
        </p:txBody>
      </p:sp>
      <p:cxnSp>
        <p:nvCxnSpPr>
          <p:cNvPr id="14" name="直接连接符 13"/>
          <p:cNvCxnSpPr/>
          <p:nvPr>
            <p:custDataLst>
              <p:tags r:id="rId8"/>
            </p:custDataLst>
          </p:nvPr>
        </p:nvCxnSpPr>
        <p:spPr>
          <a:xfrm>
            <a:off x="2119258" y="2372351"/>
            <a:ext cx="195494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9"/>
            </p:custDataLst>
          </p:nvPr>
        </p:nvCxnSpPr>
        <p:spPr>
          <a:xfrm>
            <a:off x="2119258" y="3095663"/>
            <a:ext cx="2144651"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0"/>
            </p:custDataLst>
          </p:nvPr>
        </p:nvCxnSpPr>
        <p:spPr>
          <a:xfrm>
            <a:off x="2119258" y="3818975"/>
            <a:ext cx="2144651"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7" name="PA_ImportSvg_636920427283657258"/>
          <p:cNvSpPr/>
          <p:nvPr>
            <p:custDataLst>
              <p:tags r:id="rId11"/>
            </p:custDataLst>
          </p:nvPr>
        </p:nvSpPr>
        <p:spPr>
          <a:xfrm>
            <a:off x="1493783" y="2667810"/>
            <a:ext cx="253365" cy="253365"/>
          </a:xfrm>
          <a:custGeom>
            <a:avLst/>
            <a:gdLst/>
            <a:ahLst/>
            <a:cxnLst/>
            <a:rect l="l" t="t" r="r" b="b"/>
            <a:pathLst>
              <a:path w="9476640" h="9488691">
                <a:moveTo>
                  <a:pt x="2372169" y="2035036"/>
                </a:moveTo>
                <a:lnTo>
                  <a:pt x="2372169" y="674333"/>
                </a:lnTo>
                <a:cubicBezTo>
                  <a:pt x="2372169" y="301041"/>
                  <a:pt x="2673210" y="1"/>
                  <a:pt x="3046489" y="1"/>
                </a:cubicBezTo>
                <a:lnTo>
                  <a:pt x="6430149" y="1"/>
                </a:lnTo>
                <a:cubicBezTo>
                  <a:pt x="6803428" y="1"/>
                  <a:pt x="7104469" y="301041"/>
                  <a:pt x="7104469" y="674333"/>
                </a:cubicBezTo>
                <a:lnTo>
                  <a:pt x="7104469" y="2035011"/>
                </a:lnTo>
                <a:lnTo>
                  <a:pt x="8802319" y="2035011"/>
                </a:lnTo>
                <a:cubicBezTo>
                  <a:pt x="9175611" y="2035011"/>
                  <a:pt x="9476639" y="2336052"/>
                  <a:pt x="9476639" y="2709342"/>
                </a:cubicBezTo>
                <a:lnTo>
                  <a:pt x="9476639" y="8814360"/>
                </a:lnTo>
                <a:cubicBezTo>
                  <a:pt x="9476639" y="9187651"/>
                  <a:pt x="9175611" y="9488691"/>
                  <a:pt x="8802319" y="9488691"/>
                </a:cubicBezTo>
                <a:lnTo>
                  <a:pt x="674319" y="9488691"/>
                </a:lnTo>
                <a:cubicBezTo>
                  <a:pt x="301028" y="9488691"/>
                  <a:pt x="0" y="9187651"/>
                  <a:pt x="0" y="8814372"/>
                </a:cubicBezTo>
                <a:lnTo>
                  <a:pt x="0" y="2709355"/>
                </a:lnTo>
                <a:cubicBezTo>
                  <a:pt x="0" y="2336064"/>
                  <a:pt x="301028" y="2035023"/>
                  <a:pt x="674319" y="2035023"/>
                </a:cubicBezTo>
                <a:lnTo>
                  <a:pt x="2372170" y="2035023"/>
                </a:lnTo>
                <a:moveTo>
                  <a:pt x="7453668" y="4744365"/>
                </a:moveTo>
                <a:lnTo>
                  <a:pt x="8814359" y="4744365"/>
                </a:lnTo>
                <a:lnTo>
                  <a:pt x="8814359" y="3046502"/>
                </a:lnTo>
                <a:cubicBezTo>
                  <a:pt x="8814359" y="2853843"/>
                  <a:pt x="8657819" y="2709355"/>
                  <a:pt x="8477200" y="2709355"/>
                </a:cubicBezTo>
                <a:lnTo>
                  <a:pt x="1011478" y="2709355"/>
                </a:lnTo>
                <a:cubicBezTo>
                  <a:pt x="818819" y="2709355"/>
                  <a:pt x="674319" y="2865882"/>
                  <a:pt x="674319" y="3046514"/>
                </a:cubicBezTo>
                <a:lnTo>
                  <a:pt x="674319" y="4744365"/>
                </a:lnTo>
                <a:lnTo>
                  <a:pt x="2034997" y="4744365"/>
                </a:lnTo>
                <a:lnTo>
                  <a:pt x="2034997" y="4407192"/>
                </a:lnTo>
                <a:cubicBezTo>
                  <a:pt x="2034997" y="4214533"/>
                  <a:pt x="2191550" y="4070033"/>
                  <a:pt x="2372169" y="4070033"/>
                </a:cubicBezTo>
                <a:cubicBezTo>
                  <a:pt x="2564828" y="4070033"/>
                  <a:pt x="2709329" y="4226573"/>
                  <a:pt x="2709329" y="4407192"/>
                </a:cubicBezTo>
                <a:lnTo>
                  <a:pt x="2709329" y="4744365"/>
                </a:lnTo>
                <a:lnTo>
                  <a:pt x="6779348" y="4744365"/>
                </a:lnTo>
                <a:lnTo>
                  <a:pt x="6779348" y="4407192"/>
                </a:lnTo>
                <a:cubicBezTo>
                  <a:pt x="6779348" y="4214533"/>
                  <a:pt x="6935888" y="4070033"/>
                  <a:pt x="7116508" y="4070033"/>
                </a:cubicBezTo>
                <a:cubicBezTo>
                  <a:pt x="7309166" y="4070033"/>
                  <a:pt x="7453667" y="4226573"/>
                  <a:pt x="7453667" y="4407192"/>
                </a:cubicBezTo>
                <a:lnTo>
                  <a:pt x="7453667" y="4744365"/>
                </a:lnTo>
                <a:moveTo>
                  <a:pt x="7453668" y="5418684"/>
                </a:moveTo>
                <a:lnTo>
                  <a:pt x="7453668" y="5755843"/>
                </a:lnTo>
                <a:cubicBezTo>
                  <a:pt x="7453668" y="5948502"/>
                  <a:pt x="7297141" y="6093003"/>
                  <a:pt x="7116509" y="6093003"/>
                </a:cubicBezTo>
                <a:cubicBezTo>
                  <a:pt x="6923850" y="6093003"/>
                  <a:pt x="6779350" y="5936462"/>
                  <a:pt x="6779350" y="5755843"/>
                </a:cubicBezTo>
                <a:lnTo>
                  <a:pt x="6779350" y="5418684"/>
                </a:lnTo>
                <a:lnTo>
                  <a:pt x="2709329" y="5418684"/>
                </a:lnTo>
                <a:lnTo>
                  <a:pt x="2709329" y="5755843"/>
                </a:lnTo>
                <a:cubicBezTo>
                  <a:pt x="2709329" y="5948502"/>
                  <a:pt x="2552789" y="6093003"/>
                  <a:pt x="2372169" y="6093003"/>
                </a:cubicBezTo>
                <a:cubicBezTo>
                  <a:pt x="2179510" y="6093003"/>
                  <a:pt x="2035010" y="5936462"/>
                  <a:pt x="2035010" y="5755843"/>
                </a:cubicBezTo>
                <a:lnTo>
                  <a:pt x="2035010" y="5418684"/>
                </a:lnTo>
                <a:lnTo>
                  <a:pt x="674319" y="5418684"/>
                </a:lnTo>
                <a:lnTo>
                  <a:pt x="674319" y="8465173"/>
                </a:lnTo>
                <a:cubicBezTo>
                  <a:pt x="674319" y="8657832"/>
                  <a:pt x="830859" y="8802346"/>
                  <a:pt x="1011479" y="8802346"/>
                </a:cubicBezTo>
                <a:lnTo>
                  <a:pt x="8465172" y="8802346"/>
                </a:lnTo>
                <a:cubicBezTo>
                  <a:pt x="8657831" y="8802346"/>
                  <a:pt x="8802331" y="8645806"/>
                  <a:pt x="8802331" y="8465173"/>
                </a:cubicBezTo>
                <a:lnTo>
                  <a:pt x="8802331" y="5418697"/>
                </a:lnTo>
                <a:lnTo>
                  <a:pt x="7453668" y="5418697"/>
                </a:lnTo>
                <a:moveTo>
                  <a:pt x="3383648" y="674345"/>
                </a:moveTo>
                <a:cubicBezTo>
                  <a:pt x="3190989" y="674345"/>
                  <a:pt x="3046489" y="830873"/>
                  <a:pt x="3046489" y="1011505"/>
                </a:cubicBezTo>
                <a:lnTo>
                  <a:pt x="3046489" y="2022984"/>
                </a:lnTo>
                <a:lnTo>
                  <a:pt x="6430149" y="2022984"/>
                </a:lnTo>
                <a:lnTo>
                  <a:pt x="6430149" y="1011505"/>
                </a:lnTo>
                <a:cubicBezTo>
                  <a:pt x="6430149" y="818846"/>
                  <a:pt x="6273609" y="674345"/>
                  <a:pt x="6092990" y="674345"/>
                </a:cubicBezTo>
                <a:close/>
                <a:moveTo>
                  <a:pt x="3383648" y="674345"/>
                </a:move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latin typeface="Arial" panose="020B0604020202020204" pitchFamily="34" charset="0"/>
              <a:ea typeface="微软雅黑" panose="020B0503020204020204" charset="-122"/>
            </a:endParaRPr>
          </a:p>
        </p:txBody>
      </p:sp>
      <p:sp>
        <p:nvSpPr>
          <p:cNvPr id="18" name="PA_ImportSvg_636920427621987258"/>
          <p:cNvSpPr/>
          <p:nvPr>
            <p:custDataLst>
              <p:tags r:id="rId12"/>
            </p:custDataLst>
          </p:nvPr>
        </p:nvSpPr>
        <p:spPr>
          <a:xfrm>
            <a:off x="1474098" y="3376484"/>
            <a:ext cx="292735" cy="248285"/>
          </a:xfrm>
          <a:custGeom>
            <a:avLst/>
            <a:gdLst/>
            <a:ahLst/>
            <a:cxnLst/>
            <a:rect l="l" t="t" r="r" b="b"/>
            <a:pathLst>
              <a:path w="10744200" h="9109710">
                <a:moveTo>
                  <a:pt x="9452610" y="3110231"/>
                </a:moveTo>
                <a:lnTo>
                  <a:pt x="9353550" y="3110231"/>
                </a:lnTo>
                <a:lnTo>
                  <a:pt x="9353550" y="1648461"/>
                </a:lnTo>
                <a:cubicBezTo>
                  <a:pt x="9353550" y="739141"/>
                  <a:pt x="8614410" y="1"/>
                  <a:pt x="7705090" y="1"/>
                </a:cubicBezTo>
                <a:lnTo>
                  <a:pt x="3483610" y="1"/>
                </a:lnTo>
                <a:cubicBezTo>
                  <a:pt x="3286760" y="1"/>
                  <a:pt x="3128010" y="160021"/>
                  <a:pt x="3128010" y="355601"/>
                </a:cubicBezTo>
                <a:cubicBezTo>
                  <a:pt x="3128010" y="551181"/>
                  <a:pt x="3288030" y="711201"/>
                  <a:pt x="3483610" y="711201"/>
                </a:cubicBezTo>
                <a:lnTo>
                  <a:pt x="7705089" y="711201"/>
                </a:lnTo>
                <a:cubicBezTo>
                  <a:pt x="8220709" y="711201"/>
                  <a:pt x="8641080" y="1131571"/>
                  <a:pt x="8641080" y="1647191"/>
                </a:cubicBezTo>
                <a:lnTo>
                  <a:pt x="8641080" y="4904741"/>
                </a:lnTo>
                <a:cubicBezTo>
                  <a:pt x="8641080" y="5420360"/>
                  <a:pt x="8220710" y="5840731"/>
                  <a:pt x="7705089" y="5840731"/>
                </a:cubicBezTo>
                <a:lnTo>
                  <a:pt x="4930140" y="5840731"/>
                </a:lnTo>
                <a:lnTo>
                  <a:pt x="2713990" y="7219951"/>
                </a:lnTo>
                <a:cubicBezTo>
                  <a:pt x="2653030" y="7256782"/>
                  <a:pt x="2604770" y="7277101"/>
                  <a:pt x="2570480" y="7288532"/>
                </a:cubicBezTo>
                <a:lnTo>
                  <a:pt x="2570480" y="5840732"/>
                </a:lnTo>
                <a:lnTo>
                  <a:pt x="1648460" y="5840732"/>
                </a:lnTo>
                <a:cubicBezTo>
                  <a:pt x="1132840" y="5840732"/>
                  <a:pt x="712470" y="5420362"/>
                  <a:pt x="712470" y="4904741"/>
                </a:cubicBezTo>
                <a:lnTo>
                  <a:pt x="712470" y="1648461"/>
                </a:lnTo>
                <a:cubicBezTo>
                  <a:pt x="712470" y="1132841"/>
                  <a:pt x="1132840" y="712471"/>
                  <a:pt x="1648460" y="712471"/>
                </a:cubicBezTo>
                <a:lnTo>
                  <a:pt x="2025650" y="712471"/>
                </a:lnTo>
                <a:cubicBezTo>
                  <a:pt x="2222500" y="712471"/>
                  <a:pt x="2381250" y="552451"/>
                  <a:pt x="2381250" y="356871"/>
                </a:cubicBezTo>
                <a:cubicBezTo>
                  <a:pt x="2381250" y="161291"/>
                  <a:pt x="2221230" y="1271"/>
                  <a:pt x="2025650" y="1271"/>
                </a:cubicBezTo>
                <a:lnTo>
                  <a:pt x="1648460" y="1271"/>
                </a:lnTo>
                <a:cubicBezTo>
                  <a:pt x="739140" y="1271"/>
                  <a:pt x="0" y="740411"/>
                  <a:pt x="0" y="1649731"/>
                </a:cubicBezTo>
                <a:lnTo>
                  <a:pt x="0" y="4907282"/>
                </a:lnTo>
                <a:cubicBezTo>
                  <a:pt x="0" y="5816601"/>
                  <a:pt x="739140" y="6555741"/>
                  <a:pt x="1648460" y="6555741"/>
                </a:cubicBezTo>
                <a:lnTo>
                  <a:pt x="1858010" y="6555741"/>
                </a:lnTo>
                <a:lnTo>
                  <a:pt x="1858010" y="7345682"/>
                </a:lnTo>
                <a:cubicBezTo>
                  <a:pt x="1858010" y="7598412"/>
                  <a:pt x="1978660" y="7816851"/>
                  <a:pt x="2183130" y="7931151"/>
                </a:cubicBezTo>
                <a:cubicBezTo>
                  <a:pt x="2325370" y="8011161"/>
                  <a:pt x="2632710" y="8103871"/>
                  <a:pt x="3087370" y="7828282"/>
                </a:cubicBezTo>
                <a:lnTo>
                  <a:pt x="3903980" y="7320282"/>
                </a:lnTo>
                <a:cubicBezTo>
                  <a:pt x="4117339" y="7763512"/>
                  <a:pt x="4570730" y="8053072"/>
                  <a:pt x="5068570" y="8053072"/>
                </a:cubicBezTo>
                <a:lnTo>
                  <a:pt x="6902450" y="8053072"/>
                </a:lnTo>
                <a:lnTo>
                  <a:pt x="8362950" y="8962391"/>
                </a:lnTo>
                <a:cubicBezTo>
                  <a:pt x="8522970" y="9060182"/>
                  <a:pt x="8679180" y="9109711"/>
                  <a:pt x="8827770" y="9109711"/>
                </a:cubicBezTo>
                <a:cubicBezTo>
                  <a:pt x="8958580" y="9109711"/>
                  <a:pt x="9056370" y="9070341"/>
                  <a:pt x="9114789" y="9037321"/>
                </a:cubicBezTo>
                <a:cubicBezTo>
                  <a:pt x="9293859" y="8936991"/>
                  <a:pt x="9399270" y="8746491"/>
                  <a:pt x="9399270" y="8528051"/>
                </a:cubicBezTo>
                <a:lnTo>
                  <a:pt x="9399270" y="8054341"/>
                </a:lnTo>
                <a:lnTo>
                  <a:pt x="9452610" y="8054341"/>
                </a:lnTo>
                <a:cubicBezTo>
                  <a:pt x="10165080" y="8054341"/>
                  <a:pt x="10744200" y="7475222"/>
                  <a:pt x="10744200" y="6762751"/>
                </a:cubicBezTo>
                <a:lnTo>
                  <a:pt x="10744200" y="4401821"/>
                </a:lnTo>
                <a:cubicBezTo>
                  <a:pt x="10744200" y="3689351"/>
                  <a:pt x="10163810" y="3110231"/>
                  <a:pt x="9452610" y="3110231"/>
                </a:cubicBezTo>
                <a:close/>
                <a:moveTo>
                  <a:pt x="10031730" y="4401821"/>
                </a:moveTo>
                <a:lnTo>
                  <a:pt x="10031730" y="6760211"/>
                </a:lnTo>
                <a:cubicBezTo>
                  <a:pt x="10031730" y="7080251"/>
                  <a:pt x="9771380" y="7339331"/>
                  <a:pt x="9452610" y="7339331"/>
                </a:cubicBezTo>
                <a:lnTo>
                  <a:pt x="8686800" y="7339331"/>
                </a:lnTo>
                <a:lnTo>
                  <a:pt x="8685530" y="8323581"/>
                </a:lnTo>
                <a:lnTo>
                  <a:pt x="7105650" y="7339331"/>
                </a:lnTo>
                <a:lnTo>
                  <a:pt x="5067300" y="7339331"/>
                </a:lnTo>
                <a:cubicBezTo>
                  <a:pt x="4813300" y="7339331"/>
                  <a:pt x="4592320" y="7174231"/>
                  <a:pt x="4516120" y="6938011"/>
                </a:cubicBezTo>
                <a:lnTo>
                  <a:pt x="5133340" y="6554471"/>
                </a:lnTo>
                <a:lnTo>
                  <a:pt x="7705090" y="6554471"/>
                </a:lnTo>
                <a:cubicBezTo>
                  <a:pt x="8614410" y="6554471"/>
                  <a:pt x="9353550" y="5815331"/>
                  <a:pt x="9353550" y="4906011"/>
                </a:cubicBezTo>
                <a:lnTo>
                  <a:pt x="9353550" y="3823971"/>
                </a:lnTo>
                <a:lnTo>
                  <a:pt x="9452610" y="3823971"/>
                </a:lnTo>
                <a:cubicBezTo>
                  <a:pt x="9771380" y="3822701"/>
                  <a:pt x="10031730" y="4083051"/>
                  <a:pt x="10031730" y="4401821"/>
                </a:cubicBezTo>
                <a:close/>
              </a:path>
            </a:pathLst>
          </a:custGeom>
          <a:solidFill>
            <a:schemeClr val="bg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charset="-122"/>
            </a:endParaRPr>
          </a:p>
        </p:txBody>
      </p:sp>
      <p:sp>
        <p:nvSpPr>
          <p:cNvPr id="19" name="矩形 18"/>
          <p:cNvSpPr/>
          <p:nvPr>
            <p:custDataLst>
              <p:tags r:id="rId13"/>
            </p:custDataLst>
          </p:nvPr>
        </p:nvSpPr>
        <p:spPr>
          <a:xfrm>
            <a:off x="2119258" y="4002831"/>
            <a:ext cx="6625838" cy="446182"/>
          </a:xfrm>
          <a:prstGeom prst="rect">
            <a:avLst/>
          </a:prstGeom>
        </p:spPr>
        <p:txBody>
          <a:bodyPr wrap="square" lIns="91440" tIns="45720" rIns="91440" bIns="0" anchor="b" anchorCtr="0">
            <a:noAutofit/>
          </a:bodyPr>
          <a:lstStyle/>
          <a:p>
            <a:pPr>
              <a:lnSpc>
                <a:spcPct val="130000"/>
              </a:lnSpc>
              <a:buSzPct val="100000"/>
            </a:pPr>
            <a:r>
              <a:rPr lang="zh-CN" altLang="en-US" sz="3200" b="1" cap="all" dirty="0">
                <a:solidFill>
                  <a:srgbClr val="1AA3AA"/>
                </a:solidFill>
                <a:latin typeface="微软雅黑" panose="020B0503020204020204" charset="-122"/>
                <a:ea typeface="微软雅黑" panose="020B0503020204020204" charset="-122"/>
                <a:cs typeface="Segoe UI" panose="020B0502040204020203" pitchFamily="34" charset="0"/>
              </a:rPr>
              <a:t>支持防火验算及二阶弹性分析</a:t>
            </a:r>
            <a:endParaRPr lang="zh-CN" altLang="en-US" sz="3200" b="1" cap="all" dirty="0">
              <a:solidFill>
                <a:srgbClr val="1AA3AA"/>
              </a:solidFill>
              <a:latin typeface="微软雅黑" panose="020B0503020204020204" charset="-122"/>
              <a:ea typeface="微软雅黑" panose="020B0503020204020204" charset="-122"/>
              <a:cs typeface="Segoe UI" panose="020B0502040204020203" pitchFamily="34" charset="0"/>
            </a:endParaRPr>
          </a:p>
        </p:txBody>
      </p:sp>
      <p:cxnSp>
        <p:nvCxnSpPr>
          <p:cNvPr id="20" name="直接连接符 19"/>
          <p:cNvCxnSpPr/>
          <p:nvPr>
            <p:custDataLst>
              <p:tags r:id="rId14"/>
            </p:custDataLst>
          </p:nvPr>
        </p:nvCxnSpPr>
        <p:spPr>
          <a:xfrm>
            <a:off x="2119258" y="4542287"/>
            <a:ext cx="210591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1" name="矩形 20"/>
          <p:cNvSpPr/>
          <p:nvPr>
            <p:custDataLst>
              <p:tags r:id="rId15"/>
            </p:custDataLst>
          </p:nvPr>
        </p:nvSpPr>
        <p:spPr>
          <a:xfrm>
            <a:off x="2119257" y="5005099"/>
            <a:ext cx="8310259" cy="220513"/>
          </a:xfrm>
          <a:prstGeom prst="rect">
            <a:avLst/>
          </a:prstGeom>
        </p:spPr>
        <p:txBody>
          <a:bodyPr wrap="square" lIns="91440" tIns="45720" rIns="91440" bIns="0" anchor="b" anchorCtr="0">
            <a:noAutofit/>
          </a:bodyPr>
          <a:lstStyle/>
          <a:p>
            <a:pPr>
              <a:lnSpc>
                <a:spcPct val="130000"/>
              </a:lnSpc>
              <a:buSzPct val="100000"/>
            </a:pPr>
            <a:r>
              <a:rPr lang="zh-CN" altLang="en-US" sz="3200" b="1" dirty="0">
                <a:solidFill>
                  <a:srgbClr val="1F74AD"/>
                </a:solidFill>
                <a:latin typeface="微软雅黑" panose="020B0503020204020204" charset="-122"/>
                <a:ea typeface="微软雅黑" panose="020B0503020204020204" charset="-122"/>
                <a:sym typeface="+mn-ea"/>
              </a:rPr>
              <a:t>接力新平台三维精确造型绘制施工图</a:t>
            </a:r>
            <a:endParaRPr lang="zh-CN" altLang="en-US" sz="3200" b="1" dirty="0">
              <a:solidFill>
                <a:srgbClr val="1F74AD"/>
              </a:solidFill>
              <a:latin typeface="微软雅黑" panose="020B0503020204020204" charset="-122"/>
              <a:ea typeface="微软雅黑" panose="020B0503020204020204" charset="-122"/>
            </a:endParaRPr>
          </a:p>
        </p:txBody>
      </p:sp>
      <p:cxnSp>
        <p:nvCxnSpPr>
          <p:cNvPr id="22" name="直接连接符 21"/>
          <p:cNvCxnSpPr/>
          <p:nvPr>
            <p:custDataLst>
              <p:tags r:id="rId16"/>
            </p:custDataLst>
          </p:nvPr>
        </p:nvCxnSpPr>
        <p:spPr>
          <a:xfrm>
            <a:off x="2119258" y="5265599"/>
            <a:ext cx="234080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3" name="椭圆 22"/>
          <p:cNvSpPr/>
          <p:nvPr>
            <p:custDataLst>
              <p:tags r:id="rId17"/>
            </p:custDataLst>
          </p:nvPr>
        </p:nvSpPr>
        <p:spPr>
          <a:xfrm>
            <a:off x="1400333" y="3969588"/>
            <a:ext cx="479425" cy="47942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latin typeface="Arial" panose="020B0604020202020204" pitchFamily="34" charset="0"/>
              <a:ea typeface="微软雅黑" panose="020B0503020204020204" charset="-122"/>
            </a:endParaRPr>
          </a:p>
        </p:txBody>
      </p:sp>
      <p:sp>
        <p:nvSpPr>
          <p:cNvPr id="24" name="PA_ImportSvg_636920427283657258"/>
          <p:cNvSpPr/>
          <p:nvPr>
            <p:custDataLst>
              <p:tags r:id="rId18"/>
            </p:custDataLst>
          </p:nvPr>
        </p:nvSpPr>
        <p:spPr>
          <a:xfrm>
            <a:off x="1513363" y="4080078"/>
            <a:ext cx="253365" cy="253365"/>
          </a:xfrm>
          <a:custGeom>
            <a:avLst/>
            <a:gdLst/>
            <a:ahLst/>
            <a:cxnLst/>
            <a:rect l="l" t="t" r="r" b="b"/>
            <a:pathLst>
              <a:path w="9476640" h="9488691">
                <a:moveTo>
                  <a:pt x="2372169" y="2035036"/>
                </a:moveTo>
                <a:lnTo>
                  <a:pt x="2372169" y="674333"/>
                </a:lnTo>
                <a:cubicBezTo>
                  <a:pt x="2372169" y="301041"/>
                  <a:pt x="2673210" y="1"/>
                  <a:pt x="3046489" y="1"/>
                </a:cubicBezTo>
                <a:lnTo>
                  <a:pt x="6430149" y="1"/>
                </a:lnTo>
                <a:cubicBezTo>
                  <a:pt x="6803428" y="1"/>
                  <a:pt x="7104469" y="301041"/>
                  <a:pt x="7104469" y="674333"/>
                </a:cubicBezTo>
                <a:lnTo>
                  <a:pt x="7104469" y="2035011"/>
                </a:lnTo>
                <a:lnTo>
                  <a:pt x="8802319" y="2035011"/>
                </a:lnTo>
                <a:cubicBezTo>
                  <a:pt x="9175611" y="2035011"/>
                  <a:pt x="9476639" y="2336052"/>
                  <a:pt x="9476639" y="2709342"/>
                </a:cubicBezTo>
                <a:lnTo>
                  <a:pt x="9476639" y="8814360"/>
                </a:lnTo>
                <a:cubicBezTo>
                  <a:pt x="9476639" y="9187651"/>
                  <a:pt x="9175611" y="9488691"/>
                  <a:pt x="8802319" y="9488691"/>
                </a:cubicBezTo>
                <a:lnTo>
                  <a:pt x="674319" y="9488691"/>
                </a:lnTo>
                <a:cubicBezTo>
                  <a:pt x="301028" y="9488691"/>
                  <a:pt x="0" y="9187651"/>
                  <a:pt x="0" y="8814372"/>
                </a:cubicBezTo>
                <a:lnTo>
                  <a:pt x="0" y="2709355"/>
                </a:lnTo>
                <a:cubicBezTo>
                  <a:pt x="0" y="2336064"/>
                  <a:pt x="301028" y="2035023"/>
                  <a:pt x="674319" y="2035023"/>
                </a:cubicBezTo>
                <a:lnTo>
                  <a:pt x="2372170" y="2035023"/>
                </a:lnTo>
                <a:moveTo>
                  <a:pt x="7453668" y="4744365"/>
                </a:moveTo>
                <a:lnTo>
                  <a:pt x="8814359" y="4744365"/>
                </a:lnTo>
                <a:lnTo>
                  <a:pt x="8814359" y="3046502"/>
                </a:lnTo>
                <a:cubicBezTo>
                  <a:pt x="8814359" y="2853843"/>
                  <a:pt x="8657819" y="2709355"/>
                  <a:pt x="8477200" y="2709355"/>
                </a:cubicBezTo>
                <a:lnTo>
                  <a:pt x="1011478" y="2709355"/>
                </a:lnTo>
                <a:cubicBezTo>
                  <a:pt x="818819" y="2709355"/>
                  <a:pt x="674319" y="2865882"/>
                  <a:pt x="674319" y="3046514"/>
                </a:cubicBezTo>
                <a:lnTo>
                  <a:pt x="674319" y="4744365"/>
                </a:lnTo>
                <a:lnTo>
                  <a:pt x="2034997" y="4744365"/>
                </a:lnTo>
                <a:lnTo>
                  <a:pt x="2034997" y="4407192"/>
                </a:lnTo>
                <a:cubicBezTo>
                  <a:pt x="2034997" y="4214533"/>
                  <a:pt x="2191550" y="4070033"/>
                  <a:pt x="2372169" y="4070033"/>
                </a:cubicBezTo>
                <a:cubicBezTo>
                  <a:pt x="2564828" y="4070033"/>
                  <a:pt x="2709329" y="4226573"/>
                  <a:pt x="2709329" y="4407192"/>
                </a:cubicBezTo>
                <a:lnTo>
                  <a:pt x="2709329" y="4744365"/>
                </a:lnTo>
                <a:lnTo>
                  <a:pt x="6779348" y="4744365"/>
                </a:lnTo>
                <a:lnTo>
                  <a:pt x="6779348" y="4407192"/>
                </a:lnTo>
                <a:cubicBezTo>
                  <a:pt x="6779348" y="4214533"/>
                  <a:pt x="6935888" y="4070033"/>
                  <a:pt x="7116508" y="4070033"/>
                </a:cubicBezTo>
                <a:cubicBezTo>
                  <a:pt x="7309166" y="4070033"/>
                  <a:pt x="7453667" y="4226573"/>
                  <a:pt x="7453667" y="4407192"/>
                </a:cubicBezTo>
                <a:lnTo>
                  <a:pt x="7453667" y="4744365"/>
                </a:lnTo>
                <a:moveTo>
                  <a:pt x="7453668" y="5418684"/>
                </a:moveTo>
                <a:lnTo>
                  <a:pt x="7453668" y="5755843"/>
                </a:lnTo>
                <a:cubicBezTo>
                  <a:pt x="7453668" y="5948502"/>
                  <a:pt x="7297141" y="6093003"/>
                  <a:pt x="7116509" y="6093003"/>
                </a:cubicBezTo>
                <a:cubicBezTo>
                  <a:pt x="6923850" y="6093003"/>
                  <a:pt x="6779350" y="5936462"/>
                  <a:pt x="6779350" y="5755843"/>
                </a:cubicBezTo>
                <a:lnTo>
                  <a:pt x="6779350" y="5418684"/>
                </a:lnTo>
                <a:lnTo>
                  <a:pt x="2709329" y="5418684"/>
                </a:lnTo>
                <a:lnTo>
                  <a:pt x="2709329" y="5755843"/>
                </a:lnTo>
                <a:cubicBezTo>
                  <a:pt x="2709329" y="5948502"/>
                  <a:pt x="2552789" y="6093003"/>
                  <a:pt x="2372169" y="6093003"/>
                </a:cubicBezTo>
                <a:cubicBezTo>
                  <a:pt x="2179510" y="6093003"/>
                  <a:pt x="2035010" y="5936462"/>
                  <a:pt x="2035010" y="5755843"/>
                </a:cubicBezTo>
                <a:lnTo>
                  <a:pt x="2035010" y="5418684"/>
                </a:lnTo>
                <a:lnTo>
                  <a:pt x="674319" y="5418684"/>
                </a:lnTo>
                <a:lnTo>
                  <a:pt x="674319" y="8465173"/>
                </a:lnTo>
                <a:cubicBezTo>
                  <a:pt x="674319" y="8657832"/>
                  <a:pt x="830859" y="8802346"/>
                  <a:pt x="1011479" y="8802346"/>
                </a:cubicBezTo>
                <a:lnTo>
                  <a:pt x="8465172" y="8802346"/>
                </a:lnTo>
                <a:cubicBezTo>
                  <a:pt x="8657831" y="8802346"/>
                  <a:pt x="8802331" y="8645806"/>
                  <a:pt x="8802331" y="8465173"/>
                </a:cubicBezTo>
                <a:lnTo>
                  <a:pt x="8802331" y="5418697"/>
                </a:lnTo>
                <a:lnTo>
                  <a:pt x="7453668" y="5418697"/>
                </a:lnTo>
                <a:moveTo>
                  <a:pt x="3383648" y="674345"/>
                </a:moveTo>
                <a:cubicBezTo>
                  <a:pt x="3190989" y="674345"/>
                  <a:pt x="3046489" y="830873"/>
                  <a:pt x="3046489" y="1011505"/>
                </a:cubicBezTo>
                <a:lnTo>
                  <a:pt x="3046489" y="2022984"/>
                </a:lnTo>
                <a:lnTo>
                  <a:pt x="6430149" y="2022984"/>
                </a:lnTo>
                <a:lnTo>
                  <a:pt x="6430149" y="1011505"/>
                </a:lnTo>
                <a:cubicBezTo>
                  <a:pt x="6430149" y="818846"/>
                  <a:pt x="6273609" y="674345"/>
                  <a:pt x="6092990" y="674345"/>
                </a:cubicBezTo>
                <a:close/>
                <a:moveTo>
                  <a:pt x="3383648" y="674345"/>
                </a:move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latin typeface="Arial" panose="020B0604020202020204" pitchFamily="34" charset="0"/>
              <a:ea typeface="微软雅黑" panose="020B0503020204020204" charset="-122"/>
            </a:endParaRPr>
          </a:p>
        </p:txBody>
      </p:sp>
      <p:sp>
        <p:nvSpPr>
          <p:cNvPr id="26" name="椭圆 25"/>
          <p:cNvSpPr/>
          <p:nvPr>
            <p:custDataLst>
              <p:tags r:id="rId19"/>
            </p:custDataLst>
          </p:nvPr>
        </p:nvSpPr>
        <p:spPr>
          <a:xfrm>
            <a:off x="1408375" y="4678262"/>
            <a:ext cx="479425" cy="47942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latin typeface="Arial" panose="020B0604020202020204" pitchFamily="34" charset="0"/>
              <a:ea typeface="微软雅黑" panose="020B0503020204020204" charset="-122"/>
            </a:endParaRPr>
          </a:p>
        </p:txBody>
      </p:sp>
      <p:sp>
        <p:nvSpPr>
          <p:cNvPr id="27" name="任意多边形 33"/>
          <p:cNvSpPr/>
          <p:nvPr>
            <p:custDataLst>
              <p:tags r:id="rId20"/>
            </p:custDataLst>
          </p:nvPr>
        </p:nvSpPr>
        <p:spPr bwMode="auto">
          <a:xfrm>
            <a:off x="1549980" y="4788752"/>
            <a:ext cx="263525" cy="258445"/>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91440" tIns="45720" rIns="91440" bIns="45720" numCol="1" anchor="t" anchorCtr="0" compatLnSpc="1">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7200" dirty="0">
              <a:latin typeface="Arial" panose="020B0604020202020204" pitchFamily="34" charset="0"/>
              <a:ea typeface="微软雅黑" panose="020B0503020204020204" charset="-122"/>
            </a:endParaRPr>
          </a:p>
        </p:txBody>
      </p:sp>
      <p:sp>
        <p:nvSpPr>
          <p:cNvPr id="29" name="PA_ImportSvg_636920427621987258"/>
          <p:cNvSpPr/>
          <p:nvPr>
            <p:custDataLst>
              <p:tags r:id="rId21"/>
            </p:custDataLst>
          </p:nvPr>
        </p:nvSpPr>
        <p:spPr>
          <a:xfrm>
            <a:off x="1493677" y="5502505"/>
            <a:ext cx="292735" cy="248285"/>
          </a:xfrm>
          <a:custGeom>
            <a:avLst/>
            <a:gdLst/>
            <a:ahLst/>
            <a:cxnLst/>
            <a:rect l="l" t="t" r="r" b="b"/>
            <a:pathLst>
              <a:path w="10744200" h="9109710">
                <a:moveTo>
                  <a:pt x="9452610" y="3110231"/>
                </a:moveTo>
                <a:lnTo>
                  <a:pt x="9353550" y="3110231"/>
                </a:lnTo>
                <a:lnTo>
                  <a:pt x="9353550" y="1648461"/>
                </a:lnTo>
                <a:cubicBezTo>
                  <a:pt x="9353550" y="739141"/>
                  <a:pt x="8614410" y="1"/>
                  <a:pt x="7705090" y="1"/>
                </a:cubicBezTo>
                <a:lnTo>
                  <a:pt x="3483610" y="1"/>
                </a:lnTo>
                <a:cubicBezTo>
                  <a:pt x="3286760" y="1"/>
                  <a:pt x="3128010" y="160021"/>
                  <a:pt x="3128010" y="355601"/>
                </a:cubicBezTo>
                <a:cubicBezTo>
                  <a:pt x="3128010" y="551181"/>
                  <a:pt x="3288030" y="711201"/>
                  <a:pt x="3483610" y="711201"/>
                </a:cubicBezTo>
                <a:lnTo>
                  <a:pt x="7705089" y="711201"/>
                </a:lnTo>
                <a:cubicBezTo>
                  <a:pt x="8220709" y="711201"/>
                  <a:pt x="8641080" y="1131571"/>
                  <a:pt x="8641080" y="1647191"/>
                </a:cubicBezTo>
                <a:lnTo>
                  <a:pt x="8641080" y="4904741"/>
                </a:lnTo>
                <a:cubicBezTo>
                  <a:pt x="8641080" y="5420360"/>
                  <a:pt x="8220710" y="5840731"/>
                  <a:pt x="7705089" y="5840731"/>
                </a:cubicBezTo>
                <a:lnTo>
                  <a:pt x="4930140" y="5840731"/>
                </a:lnTo>
                <a:lnTo>
                  <a:pt x="2713990" y="7219951"/>
                </a:lnTo>
                <a:cubicBezTo>
                  <a:pt x="2653030" y="7256782"/>
                  <a:pt x="2604770" y="7277101"/>
                  <a:pt x="2570480" y="7288532"/>
                </a:cubicBezTo>
                <a:lnTo>
                  <a:pt x="2570480" y="5840732"/>
                </a:lnTo>
                <a:lnTo>
                  <a:pt x="1648460" y="5840732"/>
                </a:lnTo>
                <a:cubicBezTo>
                  <a:pt x="1132840" y="5840732"/>
                  <a:pt x="712470" y="5420362"/>
                  <a:pt x="712470" y="4904741"/>
                </a:cubicBezTo>
                <a:lnTo>
                  <a:pt x="712470" y="1648461"/>
                </a:lnTo>
                <a:cubicBezTo>
                  <a:pt x="712470" y="1132841"/>
                  <a:pt x="1132840" y="712471"/>
                  <a:pt x="1648460" y="712471"/>
                </a:cubicBezTo>
                <a:lnTo>
                  <a:pt x="2025650" y="712471"/>
                </a:lnTo>
                <a:cubicBezTo>
                  <a:pt x="2222500" y="712471"/>
                  <a:pt x="2381250" y="552451"/>
                  <a:pt x="2381250" y="356871"/>
                </a:cubicBezTo>
                <a:cubicBezTo>
                  <a:pt x="2381250" y="161291"/>
                  <a:pt x="2221230" y="1271"/>
                  <a:pt x="2025650" y="1271"/>
                </a:cubicBezTo>
                <a:lnTo>
                  <a:pt x="1648460" y="1271"/>
                </a:lnTo>
                <a:cubicBezTo>
                  <a:pt x="739140" y="1271"/>
                  <a:pt x="0" y="740411"/>
                  <a:pt x="0" y="1649731"/>
                </a:cubicBezTo>
                <a:lnTo>
                  <a:pt x="0" y="4907282"/>
                </a:lnTo>
                <a:cubicBezTo>
                  <a:pt x="0" y="5816601"/>
                  <a:pt x="739140" y="6555741"/>
                  <a:pt x="1648460" y="6555741"/>
                </a:cubicBezTo>
                <a:lnTo>
                  <a:pt x="1858010" y="6555741"/>
                </a:lnTo>
                <a:lnTo>
                  <a:pt x="1858010" y="7345682"/>
                </a:lnTo>
                <a:cubicBezTo>
                  <a:pt x="1858010" y="7598412"/>
                  <a:pt x="1978660" y="7816851"/>
                  <a:pt x="2183130" y="7931151"/>
                </a:cubicBezTo>
                <a:cubicBezTo>
                  <a:pt x="2325370" y="8011161"/>
                  <a:pt x="2632710" y="8103871"/>
                  <a:pt x="3087370" y="7828282"/>
                </a:cubicBezTo>
                <a:lnTo>
                  <a:pt x="3903980" y="7320282"/>
                </a:lnTo>
                <a:cubicBezTo>
                  <a:pt x="4117339" y="7763512"/>
                  <a:pt x="4570730" y="8053072"/>
                  <a:pt x="5068570" y="8053072"/>
                </a:cubicBezTo>
                <a:lnTo>
                  <a:pt x="6902450" y="8053072"/>
                </a:lnTo>
                <a:lnTo>
                  <a:pt x="8362950" y="8962391"/>
                </a:lnTo>
                <a:cubicBezTo>
                  <a:pt x="8522970" y="9060182"/>
                  <a:pt x="8679180" y="9109711"/>
                  <a:pt x="8827770" y="9109711"/>
                </a:cubicBezTo>
                <a:cubicBezTo>
                  <a:pt x="8958580" y="9109711"/>
                  <a:pt x="9056370" y="9070341"/>
                  <a:pt x="9114789" y="9037321"/>
                </a:cubicBezTo>
                <a:cubicBezTo>
                  <a:pt x="9293859" y="8936991"/>
                  <a:pt x="9399270" y="8746491"/>
                  <a:pt x="9399270" y="8528051"/>
                </a:cubicBezTo>
                <a:lnTo>
                  <a:pt x="9399270" y="8054341"/>
                </a:lnTo>
                <a:lnTo>
                  <a:pt x="9452610" y="8054341"/>
                </a:lnTo>
                <a:cubicBezTo>
                  <a:pt x="10165080" y="8054341"/>
                  <a:pt x="10744200" y="7475222"/>
                  <a:pt x="10744200" y="6762751"/>
                </a:cubicBezTo>
                <a:lnTo>
                  <a:pt x="10744200" y="4401821"/>
                </a:lnTo>
                <a:cubicBezTo>
                  <a:pt x="10744200" y="3689351"/>
                  <a:pt x="10163810" y="3110231"/>
                  <a:pt x="9452610" y="3110231"/>
                </a:cubicBezTo>
                <a:close/>
                <a:moveTo>
                  <a:pt x="10031730" y="4401821"/>
                </a:moveTo>
                <a:lnTo>
                  <a:pt x="10031730" y="6760211"/>
                </a:lnTo>
                <a:cubicBezTo>
                  <a:pt x="10031730" y="7080251"/>
                  <a:pt x="9771380" y="7339331"/>
                  <a:pt x="9452610" y="7339331"/>
                </a:cubicBezTo>
                <a:lnTo>
                  <a:pt x="8686800" y="7339331"/>
                </a:lnTo>
                <a:lnTo>
                  <a:pt x="8685530" y="8323581"/>
                </a:lnTo>
                <a:lnTo>
                  <a:pt x="7105650" y="7339331"/>
                </a:lnTo>
                <a:lnTo>
                  <a:pt x="5067300" y="7339331"/>
                </a:lnTo>
                <a:cubicBezTo>
                  <a:pt x="4813300" y="7339331"/>
                  <a:pt x="4592320" y="7174231"/>
                  <a:pt x="4516120" y="6938011"/>
                </a:cubicBezTo>
                <a:lnTo>
                  <a:pt x="5133340" y="6554471"/>
                </a:lnTo>
                <a:lnTo>
                  <a:pt x="7705090" y="6554471"/>
                </a:lnTo>
                <a:cubicBezTo>
                  <a:pt x="8614410" y="6554471"/>
                  <a:pt x="9353550" y="5815331"/>
                  <a:pt x="9353550" y="4906011"/>
                </a:cubicBezTo>
                <a:lnTo>
                  <a:pt x="9353550" y="3823971"/>
                </a:lnTo>
                <a:lnTo>
                  <a:pt x="9452610" y="3823971"/>
                </a:lnTo>
                <a:cubicBezTo>
                  <a:pt x="9771380" y="3822701"/>
                  <a:pt x="10031730" y="4083051"/>
                  <a:pt x="10031730" y="4401821"/>
                </a:cubicBezTo>
                <a:close/>
              </a:path>
            </a:pathLst>
          </a:custGeom>
          <a:solidFill>
            <a:schemeClr val="bg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1944763"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3.</a:t>
            </a:r>
            <a:r>
              <a:rPr lang="zh-CN" altLang="en-US" sz="2800" b="1" dirty="0">
                <a:solidFill>
                  <a:srgbClr val="2E6CB5"/>
                </a:solidFill>
                <a:latin typeface="微软雅黑" panose="020B0503020204020204" charset="-122"/>
                <a:ea typeface="微软雅黑" panose="020B0503020204020204" charset="-122"/>
              </a:rPr>
              <a:t>二阶分析</a:t>
            </a:r>
            <a:endParaRPr lang="zh-CN" sz="2800" b="1" dirty="0">
              <a:solidFill>
                <a:srgbClr val="2E6CB5"/>
              </a:solidFill>
              <a:latin typeface="微软雅黑" panose="020B0503020204020204" charset="-122"/>
              <a:ea typeface="微软雅黑" panose="020B0503020204020204" charset="-122"/>
            </a:endParaRPr>
          </a:p>
        </p:txBody>
      </p:sp>
      <p:sp>
        <p:nvSpPr>
          <p:cNvPr id="12" name="矩形 11"/>
          <p:cNvSpPr/>
          <p:nvPr/>
        </p:nvSpPr>
        <p:spPr>
          <a:xfrm>
            <a:off x="1080741" y="2306431"/>
            <a:ext cx="3737537" cy="1289456"/>
          </a:xfrm>
          <a:prstGeom prst="rect">
            <a:avLst/>
          </a:prstGeom>
        </p:spPr>
        <p:txBody>
          <a:bodyPr wrap="square">
            <a:spAutoFit/>
          </a:bodyPr>
          <a:lstStyle/>
          <a:p>
            <a:pPr fontAlgn="auto">
              <a:lnSpc>
                <a:spcPct val="150000"/>
              </a:lnSpc>
            </a:pPr>
            <a:r>
              <a:rPr lang="zh-CN" altLang="en-US" dirty="0">
                <a:solidFill>
                  <a:schemeClr val="tx1"/>
                </a:solidFill>
              </a:rPr>
              <a:t>二阶分析时，程序自动按照门刚规范</a:t>
            </a:r>
            <a:r>
              <a:rPr lang="zh-CN" altLang="en-US" dirty="0"/>
              <a:t>附录</a:t>
            </a:r>
            <a:r>
              <a:rPr lang="en-US" altLang="zh-CN" dirty="0">
                <a:solidFill>
                  <a:schemeClr val="tx1"/>
                </a:solidFill>
              </a:rPr>
              <a:t>A.0.7</a:t>
            </a:r>
            <a:r>
              <a:rPr lang="zh-CN" altLang="en-US" dirty="0">
                <a:solidFill>
                  <a:schemeClr val="tx1"/>
                </a:solidFill>
              </a:rPr>
              <a:t>计算门刚柱的计算长度系数。</a:t>
            </a:r>
            <a:endParaRPr lang="zh-CN" altLang="en-US" dirty="0">
              <a:solidFill>
                <a:schemeClr val="tx1"/>
              </a:solidFill>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75390" y="1398132"/>
            <a:ext cx="6096000" cy="1533525"/>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865" y="2931657"/>
            <a:ext cx="6105525" cy="3238500"/>
          </a:xfrm>
          <a:prstGeom prst="rect">
            <a:avLst/>
          </a:prstGeom>
        </p:spPr>
      </p:pic>
      <p:sp>
        <p:nvSpPr>
          <p:cNvPr id="11" name="矩形 10"/>
          <p:cNvSpPr/>
          <p:nvPr/>
        </p:nvSpPr>
        <p:spPr>
          <a:xfrm>
            <a:off x="963295" y="869315"/>
            <a:ext cx="8818880" cy="1685846"/>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按门刚规范计算二阶弹性分析</a:t>
            </a:r>
            <a:endParaRPr lang="en-US" altLang="zh-CN" sz="2400" b="1" dirty="0">
              <a:solidFill>
                <a:schemeClr val="tx1"/>
              </a:solidFill>
            </a:endParaRPr>
          </a:p>
          <a:p>
            <a:pPr marL="285750" indent="-285750">
              <a:lnSpc>
                <a:spcPct val="150000"/>
              </a:lnSpc>
              <a:buFont typeface="Wingdings" panose="05000000000000000000" pitchFamily="2" charset="2"/>
              <a:buChar char="Ø"/>
            </a:pPr>
            <a:r>
              <a:rPr lang="zh-CN" altLang="en-US" sz="2400" b="1" dirty="0">
                <a:solidFill>
                  <a:schemeClr val="tx1"/>
                </a:solidFill>
              </a:rPr>
              <a:t>其他同类软件无法实现此功能</a:t>
            </a:r>
            <a:endParaRPr lang="zh-CN" altLang="en-US" sz="2400" b="1" dirty="0">
              <a:solidFill>
                <a:schemeClr val="tx1"/>
              </a:solidFill>
            </a:endParaRPr>
          </a:p>
          <a:p>
            <a:pPr fontAlgn="auto">
              <a:lnSpc>
                <a:spcPct val="150000"/>
              </a:lnSpc>
            </a:pPr>
            <a:endParaRPr lang="zh-CN" altLang="en-US" sz="2400" b="1"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1944763"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4.</a:t>
            </a:r>
            <a:r>
              <a:rPr lang="zh-CN" altLang="en-US" sz="2800" b="1" dirty="0">
                <a:solidFill>
                  <a:srgbClr val="2E6CB5"/>
                </a:solidFill>
                <a:latin typeface="微软雅黑" panose="020B0503020204020204" charset="-122"/>
                <a:ea typeface="微软雅黑" panose="020B0503020204020204" charset="-122"/>
              </a:rPr>
              <a:t>防火验算</a:t>
            </a:r>
            <a:endParaRPr lang="zh-CN" sz="2800" b="1" dirty="0">
              <a:solidFill>
                <a:srgbClr val="2E6CB5"/>
              </a:solidFill>
              <a:latin typeface="微软雅黑" panose="020B0503020204020204" charset="-122"/>
              <a:ea typeface="微软雅黑" panose="020B0503020204020204" charset="-122"/>
            </a:endParaRPr>
          </a:p>
        </p:txBody>
      </p:sp>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25048" y="1760204"/>
            <a:ext cx="5941905" cy="47033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963295" y="869315"/>
            <a:ext cx="8818880" cy="922020"/>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dirty="0">
                <a:solidFill>
                  <a:schemeClr val="tx1"/>
                </a:solidFill>
              </a:rPr>
              <a:t>支持按照</a:t>
            </a:r>
            <a:r>
              <a:rPr lang="en-US" altLang="zh-CN" dirty="0">
                <a:solidFill>
                  <a:schemeClr val="tx1"/>
                </a:solidFill>
              </a:rPr>
              <a:t>GB51249-2017《</a:t>
            </a:r>
            <a:r>
              <a:rPr lang="zh-CN" altLang="en-US" dirty="0">
                <a:solidFill>
                  <a:schemeClr val="tx1"/>
                </a:solidFill>
              </a:rPr>
              <a:t>建筑钢结构防火技术规范</a:t>
            </a:r>
            <a:r>
              <a:rPr lang="en-US" altLang="zh-CN" dirty="0">
                <a:solidFill>
                  <a:schemeClr val="tx1"/>
                </a:solidFill>
              </a:rPr>
              <a:t>》</a:t>
            </a:r>
            <a:r>
              <a:rPr lang="zh-CN" altLang="en-US" dirty="0">
                <a:solidFill>
                  <a:schemeClr val="tx1"/>
                </a:solidFill>
              </a:rPr>
              <a:t>采用</a:t>
            </a:r>
            <a:r>
              <a:rPr lang="zh-CN" altLang="en-US" b="1" dirty="0">
                <a:solidFill>
                  <a:srgbClr val="150FE6"/>
                </a:solidFill>
              </a:rPr>
              <a:t>承载力法</a:t>
            </a:r>
            <a:r>
              <a:rPr lang="zh-CN" altLang="en-US" dirty="0">
                <a:solidFill>
                  <a:schemeClr val="tx1"/>
                </a:solidFill>
              </a:rPr>
              <a:t>进行防火验算</a:t>
            </a:r>
            <a:endParaRPr lang="en-US" altLang="zh-CN" dirty="0">
              <a:solidFill>
                <a:schemeClr val="tx1"/>
              </a:solidFill>
            </a:endParaRPr>
          </a:p>
          <a:p>
            <a:pPr marL="285750" indent="-285750" fontAlgn="auto">
              <a:lnSpc>
                <a:spcPct val="150000"/>
              </a:lnSpc>
              <a:buFont typeface="Wingdings" panose="05000000000000000000" pitchFamily="2" charset="2"/>
              <a:buChar char="Ø"/>
            </a:pPr>
            <a:r>
              <a:rPr lang="zh-CN" altLang="en-US" dirty="0"/>
              <a:t>前处理参数</a:t>
            </a:r>
            <a:r>
              <a:rPr lang="en-US" altLang="zh-CN" dirty="0"/>
              <a:t>-</a:t>
            </a:r>
            <a:r>
              <a:rPr lang="zh-CN" altLang="en-US" dirty="0"/>
              <a:t>温度荷载</a:t>
            </a:r>
            <a:r>
              <a:rPr lang="en-US" altLang="zh-CN" dirty="0"/>
              <a:t>-</a:t>
            </a:r>
            <a:r>
              <a:rPr lang="zh-CN" altLang="en-US" dirty="0"/>
              <a:t>防火升温、截面形状系数</a:t>
            </a:r>
            <a:endParaRPr lang="zh-CN" altLang="en-US"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70060" y="231845"/>
            <a:ext cx="2531462"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四、设计结果</a:t>
            </a:r>
            <a:endParaRPr lang="zh-CN" altLang="en-US" sz="3200" b="1" spc="-150" dirty="0">
              <a:solidFill>
                <a:schemeClr val="accent5">
                  <a:lumMod val="50000"/>
                </a:schemeClr>
              </a:solidFill>
              <a:cs typeface="+mn-ea"/>
              <a:sym typeface="+mn-lt"/>
            </a:endParaRPr>
          </a:p>
        </p:txBody>
      </p:sp>
      <p:sp>
        <p:nvSpPr>
          <p:cNvPr id="16" name="文本框 15"/>
          <p:cNvSpPr txBox="1"/>
          <p:nvPr/>
        </p:nvSpPr>
        <p:spPr>
          <a:xfrm>
            <a:off x="3193415" y="1388110"/>
            <a:ext cx="2289810" cy="499111"/>
          </a:xfrm>
          <a:prstGeom prst="rect">
            <a:avLst/>
          </a:prstGeom>
          <a:noFill/>
        </p:spPr>
        <p:txBody>
          <a:bodyPr wrap="square" rtlCol="0">
            <a:spAutoFit/>
          </a:bodyPr>
          <a:lstStyle/>
          <a:p>
            <a:pPr fontAlgn="auto">
              <a:lnSpc>
                <a:spcPct val="150000"/>
              </a:lnSpc>
            </a:pPr>
            <a:r>
              <a:rPr lang="zh-CN" altLang="en-US" sz="2000" dirty="0">
                <a:solidFill>
                  <a:schemeClr val="bg1"/>
                </a:solidFill>
              </a:rPr>
              <a:t>单榀计算结果查看</a:t>
            </a:r>
            <a:endParaRPr lang="zh-CN" altLang="en-US" sz="2000" dirty="0">
              <a:solidFill>
                <a:schemeClr val="bg1"/>
              </a:solidFill>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19873" y="1968525"/>
            <a:ext cx="723900" cy="895350"/>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0276" y="1968525"/>
            <a:ext cx="2476500" cy="3895725"/>
          </a:xfrm>
          <a:prstGeom prst="rect">
            <a:avLst/>
          </a:prstGeom>
        </p:spPr>
      </p:pic>
      <p:sp>
        <p:nvSpPr>
          <p:cNvPr id="11" name="矩形 10"/>
          <p:cNvSpPr/>
          <p:nvPr/>
        </p:nvSpPr>
        <p:spPr>
          <a:xfrm>
            <a:off x="963295" y="869315"/>
            <a:ext cx="8818880" cy="580415"/>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单榀计算结果查看</a:t>
            </a:r>
            <a:endParaRPr lang="zh-CN" altLang="en-US" sz="2400" b="1" dirty="0">
              <a:solidFill>
                <a:schemeClr val="tx1"/>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279" y="1968525"/>
            <a:ext cx="2873758" cy="1436879"/>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963295" y="1667175"/>
            <a:ext cx="3261303" cy="1289456"/>
          </a:xfrm>
          <a:prstGeom prst="rect">
            <a:avLst/>
          </a:prstGeom>
        </p:spPr>
        <p:txBody>
          <a:bodyPr wrap="square">
            <a:spAutoFit/>
          </a:bodyPr>
          <a:lstStyle/>
          <a:p>
            <a:pPr fontAlgn="auto">
              <a:lnSpc>
                <a:spcPct val="150000"/>
              </a:lnSpc>
            </a:pPr>
            <a:r>
              <a:rPr lang="zh-CN" altLang="en-US" dirty="0">
                <a:solidFill>
                  <a:schemeClr val="tx1"/>
                </a:solidFill>
              </a:rPr>
              <a:t>门刚数据</a:t>
            </a:r>
            <a:r>
              <a:rPr lang="zh-CN" altLang="en-US" dirty="0"/>
              <a:t>：选择要显示的单榀</a:t>
            </a:r>
            <a:endParaRPr lang="en-US" altLang="zh-CN" dirty="0"/>
          </a:p>
          <a:p>
            <a:pPr fontAlgn="auto">
              <a:lnSpc>
                <a:spcPct val="150000"/>
              </a:lnSpc>
            </a:pPr>
            <a:r>
              <a:rPr lang="zh-CN" altLang="en-US" dirty="0">
                <a:solidFill>
                  <a:schemeClr val="tx1"/>
                </a:solidFill>
              </a:rPr>
              <a:t>二维门刚：以平面形式显示所选单榀的计算结果</a:t>
            </a:r>
            <a:endParaRPr lang="zh-CN" altLang="en-US"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3381054"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1.</a:t>
            </a:r>
            <a:r>
              <a:rPr lang="zh-CN" altLang="en-US" sz="2800" b="1" dirty="0">
                <a:solidFill>
                  <a:srgbClr val="2E6CB5"/>
                </a:solidFill>
                <a:latin typeface="微软雅黑" panose="020B0503020204020204" charset="-122"/>
                <a:ea typeface="微软雅黑" panose="020B0503020204020204" charset="-122"/>
              </a:rPr>
              <a:t>单榀计算结果查看</a:t>
            </a:r>
            <a:endParaRPr lang="zh-CN" sz="2800" b="1" dirty="0">
              <a:solidFill>
                <a:srgbClr val="2E6CB5"/>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05678" y="1091269"/>
            <a:ext cx="3181350" cy="2746661"/>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821" y="1083814"/>
            <a:ext cx="3990867" cy="274680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13" y="4183373"/>
            <a:ext cx="5043090" cy="1999164"/>
          </a:xfrm>
          <a:prstGeom prst="rect">
            <a:avLst/>
          </a:prstGeom>
        </p:spPr>
      </p:pic>
      <p:sp>
        <p:nvSpPr>
          <p:cNvPr id="19" name="矩形标注 22"/>
          <p:cNvSpPr/>
          <p:nvPr/>
        </p:nvSpPr>
        <p:spPr>
          <a:xfrm>
            <a:off x="806312" y="2674627"/>
            <a:ext cx="1308238" cy="466442"/>
          </a:xfrm>
          <a:prstGeom prst="wedgeRectCallout">
            <a:avLst>
              <a:gd name="adj1" fmla="val 73262"/>
              <a:gd name="adj2" fmla="val -131791"/>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计算简图</a:t>
            </a:r>
            <a:endParaRPr lang="zh-CN" altLang="en-US" b="1" dirty="0"/>
          </a:p>
        </p:txBody>
      </p:sp>
      <p:sp>
        <p:nvSpPr>
          <p:cNvPr id="20" name="矩形标注 22"/>
          <p:cNvSpPr/>
          <p:nvPr/>
        </p:nvSpPr>
        <p:spPr>
          <a:xfrm>
            <a:off x="5962688" y="2674627"/>
            <a:ext cx="1251856" cy="466442"/>
          </a:xfrm>
          <a:prstGeom prst="wedgeRectCallout">
            <a:avLst>
              <a:gd name="adj1" fmla="val 69244"/>
              <a:gd name="adj2" fmla="val -152212"/>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荷载简图</a:t>
            </a:r>
            <a:endParaRPr lang="zh-CN" altLang="en-US" b="1" dirty="0"/>
          </a:p>
        </p:txBody>
      </p:sp>
      <p:sp>
        <p:nvSpPr>
          <p:cNvPr id="21" name="矩形标注 22"/>
          <p:cNvSpPr/>
          <p:nvPr/>
        </p:nvSpPr>
        <p:spPr>
          <a:xfrm>
            <a:off x="6096000" y="5127972"/>
            <a:ext cx="1298821" cy="466442"/>
          </a:xfrm>
          <a:prstGeom prst="wedgeRectCallout">
            <a:avLst>
              <a:gd name="adj1" fmla="val -74091"/>
              <a:gd name="adj2" fmla="val -154254"/>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配筋简图</a:t>
            </a:r>
            <a:endParaRPr lang="zh-CN" alt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3381054"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1.</a:t>
            </a:r>
            <a:r>
              <a:rPr lang="zh-CN" altLang="en-US" sz="2800" b="1" dirty="0">
                <a:solidFill>
                  <a:srgbClr val="2E6CB5"/>
                </a:solidFill>
                <a:latin typeface="微软雅黑" panose="020B0503020204020204" charset="-122"/>
                <a:ea typeface="微软雅黑" panose="020B0503020204020204" charset="-122"/>
              </a:rPr>
              <a:t>单榀计算结果查看</a:t>
            </a:r>
            <a:endParaRPr lang="zh-CN" sz="2800" b="1" dirty="0">
              <a:solidFill>
                <a:srgbClr val="2E6CB5"/>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3910" y="1398131"/>
            <a:ext cx="4307016" cy="295200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926" y="1398131"/>
            <a:ext cx="4369987" cy="2952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0913" y="1398131"/>
            <a:ext cx="3168975" cy="3998321"/>
          </a:xfrm>
          <a:prstGeom prst="rect">
            <a:avLst/>
          </a:prstGeom>
        </p:spPr>
      </p:pic>
      <p:sp>
        <p:nvSpPr>
          <p:cNvPr id="17" name="圆角矩形 15"/>
          <p:cNvSpPr/>
          <p:nvPr/>
        </p:nvSpPr>
        <p:spPr>
          <a:xfrm>
            <a:off x="1232434" y="4754786"/>
            <a:ext cx="1162050" cy="495300"/>
          </a:xfrm>
          <a:prstGeom prst="roundRect">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内力简图</a:t>
            </a:r>
            <a:endParaRPr lang="zh-CN" altLang="en-US" dirty="0"/>
          </a:p>
        </p:txBody>
      </p:sp>
      <p:sp>
        <p:nvSpPr>
          <p:cNvPr id="18" name="圆角矩形 15"/>
          <p:cNvSpPr/>
          <p:nvPr/>
        </p:nvSpPr>
        <p:spPr>
          <a:xfrm>
            <a:off x="5514975" y="4754786"/>
            <a:ext cx="1162050" cy="495300"/>
          </a:xfrm>
          <a:prstGeom prst="roundRect">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位移简图</a:t>
            </a:r>
            <a:endParaRPr lang="zh-CN" altLang="en-US" dirty="0"/>
          </a:p>
        </p:txBody>
      </p:sp>
      <p:sp>
        <p:nvSpPr>
          <p:cNvPr id="19" name="圆角矩形 15"/>
          <p:cNvSpPr/>
          <p:nvPr/>
        </p:nvSpPr>
        <p:spPr>
          <a:xfrm>
            <a:off x="9751545" y="5616096"/>
            <a:ext cx="1162050" cy="495300"/>
          </a:xfrm>
          <a:prstGeom prst="roundRect">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计算书</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70060" y="231845"/>
            <a:ext cx="2531462"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五、整体计算</a:t>
            </a:r>
            <a:endParaRPr lang="zh-CN" altLang="en-US" sz="3200" b="1" spc="-150" dirty="0">
              <a:solidFill>
                <a:schemeClr val="accent5">
                  <a:lumMod val="50000"/>
                </a:schemeClr>
              </a:solidFill>
              <a:cs typeface="+mn-ea"/>
              <a:sym typeface="+mn-lt"/>
            </a:endParaRPr>
          </a:p>
        </p:txBody>
      </p:sp>
      <p:sp>
        <p:nvSpPr>
          <p:cNvPr id="9" name="矩形 8"/>
          <p:cNvSpPr/>
          <p:nvPr/>
        </p:nvSpPr>
        <p:spPr>
          <a:xfrm>
            <a:off x="963295" y="869315"/>
            <a:ext cx="9783002" cy="1688411"/>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dirty="0"/>
              <a:t>对于复杂形式的门刚结构，除了采用单榀计算，软件还支持按照三维整体模型进行计算。</a:t>
            </a:r>
            <a:r>
              <a:rPr lang="zh-CN" altLang="en-US" sz="2400" b="1" dirty="0"/>
              <a:t>目前同类软件只能进行单榀的平面计算，即使采用三维建模，其计算仍然是二维的，不具备真正的三维计算功能。</a:t>
            </a:r>
            <a:endParaRPr lang="zh-CN" altLang="en-US" sz="2400" b="1" dirty="0">
              <a:solidFill>
                <a:schemeClr val="tx1"/>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69890" y="2684477"/>
            <a:ext cx="6652221" cy="330420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5195753" y="6165040"/>
            <a:ext cx="1800493" cy="369332"/>
          </a:xfrm>
          <a:prstGeom prst="rect">
            <a:avLst/>
          </a:prstGeom>
          <a:noFill/>
        </p:spPr>
        <p:txBody>
          <a:bodyPr wrap="none" rtlCol="0">
            <a:spAutoFit/>
          </a:bodyPr>
          <a:lstStyle/>
          <a:p>
            <a:r>
              <a:rPr lang="zh-CN" altLang="en-US" dirty="0"/>
              <a:t>复杂门刚结构一</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95753" y="6165040"/>
            <a:ext cx="1800493" cy="369332"/>
          </a:xfrm>
          <a:prstGeom prst="rect">
            <a:avLst/>
          </a:prstGeom>
          <a:noFill/>
        </p:spPr>
        <p:txBody>
          <a:bodyPr wrap="none" rtlCol="0">
            <a:spAutoFit/>
          </a:bodyPr>
          <a:lstStyle/>
          <a:p>
            <a:r>
              <a:rPr lang="zh-CN" altLang="en-US" dirty="0"/>
              <a:t>复杂门刚结构二</a:t>
            </a:r>
            <a:endParaRPr lang="zh-CN" altLang="en-US" dirty="0"/>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26285" y="1161415"/>
            <a:ext cx="8301990" cy="4535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70060" y="231845"/>
            <a:ext cx="2531462"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五、整体计算</a:t>
            </a:r>
            <a:endParaRPr lang="zh-CN" altLang="en-US" sz="3200" b="1" spc="-150" dirty="0">
              <a:solidFill>
                <a:schemeClr val="accent5">
                  <a:lumMod val="50000"/>
                </a:schemeClr>
              </a:solidFill>
              <a:cs typeface="+mn-ea"/>
              <a:sym typeface="+mn-lt"/>
            </a:endParaRPr>
          </a:p>
        </p:txBody>
      </p:sp>
      <p:sp>
        <p:nvSpPr>
          <p:cNvPr id="9" name="矩形 8"/>
          <p:cNvSpPr/>
          <p:nvPr/>
        </p:nvSpPr>
        <p:spPr>
          <a:xfrm>
            <a:off x="963294" y="869315"/>
            <a:ext cx="9514555" cy="1134413"/>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dirty="0">
                <a:solidFill>
                  <a:schemeClr val="tx1"/>
                </a:solidFill>
              </a:rPr>
              <a:t>程序通过三维显示功能显示三维内力及应力比，通过三维位移显示变形；并通过</a:t>
            </a:r>
            <a:r>
              <a:rPr lang="zh-CN" altLang="en-US" sz="2400" b="1" dirty="0">
                <a:solidFill>
                  <a:schemeClr val="tx1"/>
                </a:solidFill>
              </a:rPr>
              <a:t>选择显示</a:t>
            </a:r>
            <a:r>
              <a:rPr lang="zh-CN" altLang="en-US" sz="2400" dirty="0">
                <a:solidFill>
                  <a:schemeClr val="tx1"/>
                </a:solidFill>
              </a:rPr>
              <a:t>进行局部模型结果的查看；</a:t>
            </a:r>
            <a:endParaRPr lang="zh-CN" altLang="en-US" sz="2400" dirty="0">
              <a:solidFill>
                <a:schemeClr val="tx1"/>
              </a:solidFill>
            </a:endParaRPr>
          </a:p>
        </p:txBody>
      </p:sp>
      <p:sp>
        <p:nvSpPr>
          <p:cNvPr id="5" name="文本框 4"/>
          <p:cNvSpPr txBox="1"/>
          <p:nvPr/>
        </p:nvSpPr>
        <p:spPr>
          <a:xfrm>
            <a:off x="2818639" y="5101813"/>
            <a:ext cx="1338828" cy="369332"/>
          </a:xfrm>
          <a:prstGeom prst="rect">
            <a:avLst/>
          </a:prstGeom>
          <a:noFill/>
        </p:spPr>
        <p:txBody>
          <a:bodyPr wrap="none" rtlCol="0">
            <a:spAutoFit/>
          </a:bodyPr>
          <a:lstStyle/>
          <a:p>
            <a:r>
              <a:rPr lang="zh-CN" altLang="en-US" dirty="0"/>
              <a:t>三维应力比</a:t>
            </a:r>
            <a:endParaRPr lang="zh-CN" altLang="en-US"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74211" y="2160340"/>
            <a:ext cx="4649579" cy="2610217"/>
          </a:xfrm>
          <a:prstGeom prst="rect">
            <a:avLst/>
          </a:prstGeom>
        </p:spPr>
      </p:pic>
      <p:sp>
        <p:nvSpPr>
          <p:cNvPr id="10" name="文本框 9"/>
          <p:cNvSpPr txBox="1"/>
          <p:nvPr/>
        </p:nvSpPr>
        <p:spPr>
          <a:xfrm>
            <a:off x="7895377" y="5101813"/>
            <a:ext cx="1107996" cy="369332"/>
          </a:xfrm>
          <a:prstGeom prst="rect">
            <a:avLst/>
          </a:prstGeom>
          <a:noFill/>
        </p:spPr>
        <p:txBody>
          <a:bodyPr wrap="none" rtlCol="0">
            <a:spAutoFit/>
          </a:bodyPr>
          <a:lstStyle/>
          <a:p>
            <a:r>
              <a:rPr lang="zh-CN" altLang="en-US" dirty="0"/>
              <a:t>三维位移</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10" y="2160557"/>
            <a:ext cx="5812137" cy="261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70060" y="231845"/>
            <a:ext cx="2531462"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五、整体计算</a:t>
            </a:r>
            <a:endParaRPr lang="zh-CN" altLang="en-US" sz="3200" b="1" spc="-150" dirty="0">
              <a:solidFill>
                <a:schemeClr val="accent5">
                  <a:lumMod val="50000"/>
                </a:schemeClr>
              </a:solidFill>
              <a:cs typeface="+mn-ea"/>
              <a:sym typeface="+mn-lt"/>
            </a:endParaRPr>
          </a:p>
        </p:txBody>
      </p:sp>
      <p:sp>
        <p:nvSpPr>
          <p:cNvPr id="10" name="文本框 9"/>
          <p:cNvSpPr txBox="1"/>
          <p:nvPr/>
        </p:nvSpPr>
        <p:spPr>
          <a:xfrm>
            <a:off x="6642666" y="5933065"/>
            <a:ext cx="1569660" cy="369332"/>
          </a:xfrm>
          <a:prstGeom prst="rect">
            <a:avLst/>
          </a:prstGeom>
          <a:noFill/>
        </p:spPr>
        <p:txBody>
          <a:bodyPr wrap="none" rtlCol="0">
            <a:spAutoFit/>
          </a:bodyPr>
          <a:lstStyle/>
          <a:p>
            <a:r>
              <a:rPr lang="zh-CN" altLang="en-US" dirty="0"/>
              <a:t>选择局部显示</a:t>
            </a:r>
            <a:endParaRPr lang="zh-CN" altLang="en-US" dirty="0"/>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35791" y="2308092"/>
            <a:ext cx="1740776" cy="33192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158" y="2308092"/>
            <a:ext cx="4146676" cy="33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70060" y="231845"/>
            <a:ext cx="3313728"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六、钢结构施工图</a:t>
            </a:r>
            <a:endParaRPr lang="zh-CN" altLang="en-US" sz="3200" b="1" spc="-150" dirty="0">
              <a:solidFill>
                <a:schemeClr val="accent5">
                  <a:lumMod val="50000"/>
                </a:schemeClr>
              </a:solidFill>
              <a:cs typeface="+mn-ea"/>
              <a:sym typeface="+mn-lt"/>
            </a:endParaRPr>
          </a:p>
        </p:txBody>
      </p:sp>
      <p:sp>
        <p:nvSpPr>
          <p:cNvPr id="9" name="矩形 8"/>
          <p:cNvSpPr/>
          <p:nvPr/>
        </p:nvSpPr>
        <p:spPr>
          <a:xfrm>
            <a:off x="963295" y="869315"/>
            <a:ext cx="8818880" cy="580415"/>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节点设计及施工图</a:t>
            </a:r>
            <a:endParaRPr lang="zh-CN" altLang="en-US" sz="2400" b="1" dirty="0">
              <a:solidFill>
                <a:schemeClr val="tx1"/>
              </a:solidFill>
            </a:endParaRPr>
          </a:p>
        </p:txBody>
      </p:sp>
      <p:sp>
        <p:nvSpPr>
          <p:cNvPr id="10" name="矩形 9"/>
          <p:cNvSpPr/>
          <p:nvPr/>
        </p:nvSpPr>
        <p:spPr>
          <a:xfrm>
            <a:off x="963295" y="1495725"/>
            <a:ext cx="9485630" cy="799706"/>
          </a:xfrm>
          <a:prstGeom prst="rect">
            <a:avLst/>
          </a:prstGeom>
        </p:spPr>
        <p:txBody>
          <a:bodyPr wrap="square">
            <a:spAutoFit/>
          </a:bodyPr>
          <a:lstStyle/>
          <a:p>
            <a:pPr marL="0" lvl="1" algn="just">
              <a:lnSpc>
                <a:spcPct val="120000"/>
              </a:lnSpc>
              <a:spcBef>
                <a:spcPts val="600"/>
              </a:spcBef>
              <a:spcAft>
                <a:spcPts val="600"/>
              </a:spcAft>
              <a:buFont typeface="Wingdings" panose="05000000000000000000" charset="0"/>
              <a:buChar char="u"/>
            </a:pPr>
            <a:r>
              <a:rPr lang="zh-CN" altLang="en-US" sz="2000" dirty="0">
                <a:solidFill>
                  <a:schemeClr val="tx1">
                    <a:lumMod val="85000"/>
                    <a:lumOff val="15000"/>
                  </a:schemeClr>
                </a:solidFill>
                <a:latin typeface="+mn-ea"/>
                <a:cs typeface="微软雅黑" panose="020B0503020204020204" charset="-122"/>
              </a:rPr>
              <a:t>钢结构施工图接力二维门刚模型输入和自动读取结构计算分析内力结果，进一步对钢结构完成节点设计和施工图辅助设计。</a:t>
            </a:r>
            <a:endParaRPr lang="en-US" altLang="zh-CN" sz="2000" dirty="0">
              <a:solidFill>
                <a:schemeClr val="tx1">
                  <a:lumMod val="85000"/>
                  <a:lumOff val="15000"/>
                </a:schemeClr>
              </a:solidFill>
              <a:latin typeface="+mn-ea"/>
              <a:cs typeface="微软雅黑" panose="020B0503020204020204" charset="-122"/>
            </a:endParaRPr>
          </a:p>
        </p:txBody>
      </p:sp>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3206" y="2408538"/>
            <a:ext cx="7000226" cy="381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2659" y="454033"/>
            <a:ext cx="10689590" cy="539763"/>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200" b="1" dirty="0">
                <a:solidFill>
                  <a:schemeClr val="tx1"/>
                </a:solidFill>
              </a:rPr>
              <a:t>软件实现流程</a:t>
            </a:r>
            <a:endParaRPr lang="en-US" altLang="zh-CN" sz="2200" b="1" dirty="0">
              <a:solidFill>
                <a:schemeClr val="tx1"/>
              </a:solidFill>
            </a:endParaRPr>
          </a:p>
        </p:txBody>
      </p:sp>
      <p:sp>
        <p:nvSpPr>
          <p:cNvPr id="4" name="矩形 3"/>
          <p:cNvSpPr/>
          <p:nvPr/>
        </p:nvSpPr>
        <p:spPr>
          <a:xfrm>
            <a:off x="756057" y="1233381"/>
            <a:ext cx="1281089" cy="619884"/>
          </a:xfrm>
          <a:prstGeom prst="rect">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charset="-122"/>
                <a:ea typeface="微软雅黑" panose="020B0503020204020204" charset="-122"/>
              </a:rPr>
              <a:t>网格设置</a:t>
            </a:r>
            <a:endParaRPr lang="zh-CN" altLang="en-US" dirty="0">
              <a:solidFill>
                <a:schemeClr val="tx1"/>
              </a:solidFill>
              <a:latin typeface="微软雅黑" panose="020B0503020204020204" charset="-122"/>
              <a:ea typeface="微软雅黑" panose="020B0503020204020204" charset="-122"/>
            </a:endParaRPr>
          </a:p>
        </p:txBody>
      </p:sp>
      <p:sp>
        <p:nvSpPr>
          <p:cNvPr id="5" name="右箭头 4"/>
          <p:cNvSpPr/>
          <p:nvPr/>
        </p:nvSpPr>
        <p:spPr>
          <a:xfrm>
            <a:off x="2108246" y="1412791"/>
            <a:ext cx="613185" cy="25213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761231" y="1225254"/>
            <a:ext cx="1529752" cy="619884"/>
          </a:xfrm>
          <a:prstGeom prst="rect">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charset="-122"/>
                <a:ea typeface="微软雅黑" panose="020B0503020204020204" charset="-122"/>
              </a:rPr>
              <a:t>立面编辑</a:t>
            </a:r>
            <a:endParaRPr lang="zh-CN" altLang="en-US" dirty="0">
              <a:solidFill>
                <a:schemeClr val="tx1"/>
              </a:solidFill>
              <a:latin typeface="微软雅黑" panose="020B0503020204020204" charset="-122"/>
              <a:ea typeface="微软雅黑" panose="020B0503020204020204" charset="-122"/>
            </a:endParaRPr>
          </a:p>
        </p:txBody>
      </p:sp>
      <p:sp>
        <p:nvSpPr>
          <p:cNvPr id="7" name="右箭头 6"/>
          <p:cNvSpPr/>
          <p:nvPr/>
        </p:nvSpPr>
        <p:spPr>
          <a:xfrm>
            <a:off x="4363861" y="1409128"/>
            <a:ext cx="613185" cy="25213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015067" y="1217127"/>
            <a:ext cx="1981477" cy="636138"/>
          </a:xfrm>
          <a:prstGeom prst="rect">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charset="-122"/>
                <a:ea typeface="微软雅黑" panose="020B0503020204020204" charset="-122"/>
              </a:rPr>
              <a:t>各榀按平面结构进行二维计算</a:t>
            </a:r>
            <a:endParaRPr lang="zh-CN" altLang="en-US" dirty="0">
              <a:solidFill>
                <a:schemeClr val="tx1"/>
              </a:solidFill>
              <a:latin typeface="微软雅黑" panose="020B0503020204020204" charset="-122"/>
              <a:ea typeface="微软雅黑" panose="020B0503020204020204" charset="-122"/>
            </a:endParaRPr>
          </a:p>
        </p:txBody>
      </p:sp>
      <p:sp>
        <p:nvSpPr>
          <p:cNvPr id="12" name="矩形 11"/>
          <p:cNvSpPr/>
          <p:nvPr/>
        </p:nvSpPr>
        <p:spPr>
          <a:xfrm>
            <a:off x="7800199" y="1192434"/>
            <a:ext cx="1665773" cy="635876"/>
          </a:xfrm>
          <a:prstGeom prst="rect">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charset="-122"/>
                <a:ea typeface="微软雅黑" panose="020B0503020204020204" charset="-122"/>
              </a:rPr>
              <a:t>单榀结果查看</a:t>
            </a:r>
            <a:endParaRPr lang="zh-CN" altLang="en-US" dirty="0">
              <a:solidFill>
                <a:schemeClr val="tx1"/>
              </a:solidFill>
              <a:latin typeface="微软雅黑" panose="020B0503020204020204" charset="-122"/>
              <a:ea typeface="微软雅黑" panose="020B0503020204020204" charset="-122"/>
            </a:endParaRPr>
          </a:p>
        </p:txBody>
      </p:sp>
      <p:sp>
        <p:nvSpPr>
          <p:cNvPr id="14" name="右箭头 13"/>
          <p:cNvSpPr/>
          <p:nvPr/>
        </p:nvSpPr>
        <p:spPr>
          <a:xfrm>
            <a:off x="7123524" y="1398122"/>
            <a:ext cx="613185" cy="25213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0"/>
          <p:cNvSpPr/>
          <p:nvPr/>
        </p:nvSpPr>
        <p:spPr>
          <a:xfrm>
            <a:off x="9529462" y="1398122"/>
            <a:ext cx="613185" cy="25213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206137" y="1192172"/>
            <a:ext cx="1248026" cy="628011"/>
          </a:xfrm>
          <a:prstGeom prst="rect">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charset="-122"/>
                <a:ea typeface="微软雅黑" panose="020B0503020204020204" charset="-122"/>
              </a:rPr>
              <a:t>单榀出图</a:t>
            </a:r>
            <a:endParaRPr lang="zh-CN" altLang="en-US" dirty="0">
              <a:solidFill>
                <a:schemeClr val="tx1"/>
              </a:solidFill>
              <a:latin typeface="微软雅黑" panose="020B0503020204020204" charset="-122"/>
              <a:ea typeface="微软雅黑" panose="020B0503020204020204" charset="-122"/>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00937" y="2274072"/>
            <a:ext cx="764917" cy="1397445"/>
          </a:xfrm>
          <a:prstGeom prst="rect">
            <a:avLst/>
          </a:prstGeom>
        </p:spPr>
      </p:pic>
      <p:sp>
        <p:nvSpPr>
          <p:cNvPr id="27" name="矩形 26"/>
          <p:cNvSpPr/>
          <p:nvPr/>
        </p:nvSpPr>
        <p:spPr>
          <a:xfrm>
            <a:off x="7577891" y="4227675"/>
            <a:ext cx="4382373" cy="960776"/>
          </a:xfrm>
          <a:prstGeom prst="rect">
            <a:avLst/>
          </a:prstGeom>
        </p:spPr>
        <p:txBody>
          <a:bodyPr wrap="square">
            <a:spAutoFit/>
          </a:bodyPr>
          <a:lstStyle/>
          <a:p>
            <a:pPr lvl="0">
              <a:lnSpc>
                <a:spcPct val="150000"/>
              </a:lnSpc>
            </a:pPr>
            <a:r>
              <a:rPr lang="zh-CN" altLang="en-US" sz="2000" dirty="0">
                <a:solidFill>
                  <a:prstClr val="black"/>
                </a:solidFill>
              </a:rPr>
              <a:t>通过 计算榀设定 指定横向刚架单榀、</a:t>
            </a:r>
            <a:endParaRPr lang="en-US" altLang="zh-CN" sz="2000" dirty="0">
              <a:solidFill>
                <a:prstClr val="black"/>
              </a:solidFill>
            </a:endParaRPr>
          </a:p>
          <a:p>
            <a:pPr lvl="0">
              <a:lnSpc>
                <a:spcPct val="150000"/>
              </a:lnSpc>
            </a:pPr>
            <a:r>
              <a:rPr lang="zh-CN" altLang="en-US" sz="2000" dirty="0">
                <a:solidFill>
                  <a:prstClr val="black"/>
                </a:solidFill>
              </a:rPr>
              <a:t>纵向单榀进行平面计算</a:t>
            </a:r>
            <a:endParaRPr lang="en-US" altLang="zh-CN" sz="2000" dirty="0">
              <a:solidFill>
                <a:prstClr val="black"/>
              </a:solidFill>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205" y="1994011"/>
            <a:ext cx="6360294" cy="4367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70060" y="231845"/>
            <a:ext cx="3313728"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六、钢结构施工图</a:t>
            </a:r>
            <a:endParaRPr lang="zh-CN" altLang="en-US" sz="3200" b="1" spc="-150" dirty="0">
              <a:solidFill>
                <a:schemeClr val="accent5">
                  <a:lumMod val="50000"/>
                </a:schemeClr>
              </a:solidFill>
              <a:cs typeface="+mn-ea"/>
              <a:sym typeface="+mn-lt"/>
            </a:endParaRPr>
          </a:p>
        </p:txBody>
      </p:sp>
      <p:sp>
        <p:nvSpPr>
          <p:cNvPr id="9" name="矩形 8"/>
          <p:cNvSpPr/>
          <p:nvPr/>
        </p:nvSpPr>
        <p:spPr>
          <a:xfrm>
            <a:off x="963295" y="869315"/>
            <a:ext cx="8818880" cy="580415"/>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节点设计及施工图</a:t>
            </a:r>
            <a:endParaRPr lang="zh-CN" altLang="en-US" sz="2400" b="1" dirty="0">
              <a:solidFill>
                <a:schemeClr val="tx1"/>
              </a:solidFill>
            </a:endParaRPr>
          </a:p>
        </p:txBody>
      </p:sp>
      <p:sp>
        <p:nvSpPr>
          <p:cNvPr id="10" name="矩形 9"/>
          <p:cNvSpPr/>
          <p:nvPr/>
        </p:nvSpPr>
        <p:spPr>
          <a:xfrm>
            <a:off x="963295" y="1495725"/>
            <a:ext cx="9485630" cy="2061590"/>
          </a:xfrm>
          <a:prstGeom prst="rect">
            <a:avLst/>
          </a:prstGeom>
        </p:spPr>
        <p:txBody>
          <a:bodyPr wrap="square">
            <a:spAutoFit/>
          </a:bodyPr>
          <a:lstStyle/>
          <a:p>
            <a:pPr marL="0" lvl="1" algn="just">
              <a:lnSpc>
                <a:spcPct val="120000"/>
              </a:lnSpc>
              <a:spcBef>
                <a:spcPts val="600"/>
              </a:spcBef>
              <a:spcAft>
                <a:spcPts val="600"/>
              </a:spcAft>
              <a:buFont typeface="Wingdings" panose="05000000000000000000" charset="0"/>
              <a:buChar char="u"/>
            </a:pPr>
            <a:r>
              <a:rPr lang="zh-CN" altLang="en-US" sz="2000" dirty="0">
                <a:solidFill>
                  <a:schemeClr val="tx1">
                    <a:lumMod val="85000"/>
                    <a:lumOff val="15000"/>
                  </a:schemeClr>
                </a:solidFill>
                <a:latin typeface="+mn-ea"/>
                <a:cs typeface="微软雅黑" panose="020B0503020204020204" charset="-122"/>
              </a:rPr>
              <a:t>二维门刚程序钢结构施工图接力主程序中的钢结构施工图，</a:t>
            </a:r>
            <a:r>
              <a:rPr lang="zh-CN" altLang="en-US" sz="2000" b="1" dirty="0">
                <a:solidFill>
                  <a:srgbClr val="002060"/>
                </a:solidFill>
                <a:latin typeface="+mn-ea"/>
                <a:cs typeface="微软雅黑" panose="020B0503020204020204" charset="-122"/>
              </a:rPr>
              <a:t>采用新平台下精准的三维造型加真实投影</a:t>
            </a:r>
            <a:r>
              <a:rPr lang="zh-CN" altLang="en-US" sz="2000" b="1" dirty="0">
                <a:solidFill>
                  <a:srgbClr val="002060"/>
                </a:solidFill>
                <a:latin typeface="+mn-ea"/>
              </a:rPr>
              <a:t>，节点三维显示效果明显优于其他同类软件</a:t>
            </a:r>
            <a:r>
              <a:rPr lang="zh-CN" altLang="en-US" sz="2000" dirty="0">
                <a:solidFill>
                  <a:schemeClr val="tx1">
                    <a:lumMod val="85000"/>
                    <a:lumOff val="15000"/>
                  </a:schemeClr>
                </a:solidFill>
                <a:latin typeface="+mn-ea"/>
                <a:cs typeface="微软雅黑" panose="020B0503020204020204" charset="-122"/>
              </a:rPr>
              <a:t>，并可在三维造型上进行三维节点信息的编辑修改功能。所有板材、焊缝、螺栓等均为实际大样尺寸，便于后续出构件加工图。</a:t>
            </a:r>
            <a:endParaRPr lang="zh-CN" altLang="en-US" sz="2000" dirty="0">
              <a:solidFill>
                <a:schemeClr val="tx1">
                  <a:lumMod val="85000"/>
                  <a:lumOff val="15000"/>
                </a:schemeClr>
              </a:solidFill>
              <a:latin typeface="+mn-ea"/>
              <a:cs typeface="微软雅黑" panose="020B0503020204020204" charset="-122"/>
            </a:endParaRPr>
          </a:p>
          <a:p>
            <a:pPr marL="0" lvl="1" algn="just">
              <a:lnSpc>
                <a:spcPct val="120000"/>
              </a:lnSpc>
              <a:spcBef>
                <a:spcPts val="600"/>
              </a:spcBef>
              <a:spcAft>
                <a:spcPts val="600"/>
              </a:spcAft>
              <a:buFont typeface="Wingdings" panose="05000000000000000000" charset="0"/>
              <a:buChar char="u"/>
            </a:pPr>
            <a:endParaRPr lang="zh-CN" altLang="en-US" sz="2000" dirty="0">
              <a:solidFill>
                <a:schemeClr val="tx1">
                  <a:lumMod val="85000"/>
                  <a:lumOff val="15000"/>
                </a:schemeClr>
              </a:solidFill>
              <a:latin typeface="+mn-ea"/>
              <a:cs typeface="微软雅黑" panose="020B050302020402020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39071" y="3081725"/>
            <a:ext cx="2836708" cy="2700000"/>
          </a:xfrm>
          <a:prstGeom prst="rect">
            <a:avLst/>
          </a:prstGeom>
          <a:ln>
            <a:solidFill>
              <a:schemeClr val="tx1"/>
            </a:solidFill>
          </a:ln>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280" y="3081725"/>
            <a:ext cx="2710910" cy="2700000"/>
          </a:xfrm>
          <a:prstGeom prst="rect">
            <a:avLst/>
          </a:prstGeom>
          <a:ln>
            <a:solidFill>
              <a:schemeClr val="tx1"/>
            </a:solidFill>
          </a:ln>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691" y="3081725"/>
            <a:ext cx="4049341" cy="2700000"/>
          </a:xfrm>
          <a:prstGeom prst="rect">
            <a:avLst/>
          </a:prstGeom>
          <a:ln>
            <a:solidFill>
              <a:schemeClr val="tx1"/>
            </a:solidFill>
          </a:ln>
        </p:spPr>
      </p:pic>
      <p:sp>
        <p:nvSpPr>
          <p:cNvPr id="2" name="文本框 1"/>
          <p:cNvSpPr txBox="1"/>
          <p:nvPr/>
        </p:nvSpPr>
        <p:spPr>
          <a:xfrm>
            <a:off x="2050473" y="6090577"/>
            <a:ext cx="1107996" cy="369332"/>
          </a:xfrm>
          <a:prstGeom prst="rect">
            <a:avLst/>
          </a:prstGeom>
          <a:noFill/>
        </p:spPr>
        <p:txBody>
          <a:bodyPr wrap="none" rtlCol="0">
            <a:spAutoFit/>
          </a:bodyPr>
          <a:lstStyle/>
          <a:p>
            <a:r>
              <a:rPr lang="zh-CN" altLang="en-US" dirty="0"/>
              <a:t>铰接柱脚</a:t>
            </a:r>
            <a:endParaRPr lang="zh-CN" altLang="en-US" dirty="0"/>
          </a:p>
        </p:txBody>
      </p:sp>
      <p:sp>
        <p:nvSpPr>
          <p:cNvPr id="13" name="文本框 12"/>
          <p:cNvSpPr txBox="1"/>
          <p:nvPr/>
        </p:nvSpPr>
        <p:spPr>
          <a:xfrm>
            <a:off x="4707900" y="6090577"/>
            <a:ext cx="1107996" cy="369332"/>
          </a:xfrm>
          <a:prstGeom prst="rect">
            <a:avLst/>
          </a:prstGeom>
          <a:noFill/>
        </p:spPr>
        <p:txBody>
          <a:bodyPr wrap="none" rtlCol="0">
            <a:spAutoFit/>
          </a:bodyPr>
          <a:lstStyle/>
          <a:p>
            <a:r>
              <a:rPr lang="zh-CN" altLang="en-US" dirty="0"/>
              <a:t>刚接柱脚</a:t>
            </a:r>
            <a:endParaRPr lang="zh-CN" altLang="en-US" dirty="0"/>
          </a:p>
        </p:txBody>
      </p:sp>
      <p:sp>
        <p:nvSpPr>
          <p:cNvPr id="14" name="文本框 13"/>
          <p:cNvSpPr txBox="1"/>
          <p:nvPr/>
        </p:nvSpPr>
        <p:spPr>
          <a:xfrm>
            <a:off x="8340363" y="6038803"/>
            <a:ext cx="1107996" cy="369332"/>
          </a:xfrm>
          <a:prstGeom prst="rect">
            <a:avLst/>
          </a:prstGeom>
          <a:noFill/>
        </p:spPr>
        <p:txBody>
          <a:bodyPr wrap="none" rtlCol="0">
            <a:spAutoFit/>
          </a:bodyPr>
          <a:lstStyle/>
          <a:p>
            <a:r>
              <a:rPr lang="zh-CN" altLang="en-US" dirty="0"/>
              <a:t>边柱节点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70060" y="231845"/>
            <a:ext cx="3313728" cy="1077218"/>
          </a:xfrm>
          <a:prstGeom prst="rect">
            <a:avLst/>
          </a:prstGeom>
        </p:spPr>
        <p:txBody>
          <a:bodyPr wrap="none">
            <a:spAutoFit/>
          </a:bodyPr>
          <a:lstStyle/>
          <a:p>
            <a:r>
              <a:rPr lang="zh-CN" altLang="en-US" sz="3200" b="1" spc="-150" dirty="0">
                <a:solidFill>
                  <a:schemeClr val="accent5">
                    <a:lumMod val="50000"/>
                  </a:schemeClr>
                </a:solidFill>
                <a:cs typeface="+mn-ea"/>
                <a:sym typeface="+mn-lt"/>
              </a:rPr>
              <a:t>六、钢结构施工图</a:t>
            </a:r>
            <a:endParaRPr lang="zh-CN" altLang="en-US" sz="3200" b="1" spc="-150" dirty="0">
              <a:solidFill>
                <a:schemeClr val="accent5">
                  <a:lumMod val="50000"/>
                </a:schemeClr>
              </a:solidFill>
              <a:cs typeface="+mn-ea"/>
              <a:sym typeface="+mn-lt"/>
            </a:endParaRPr>
          </a:p>
          <a:p>
            <a:endParaRPr lang="zh-CN" altLang="en-US" sz="3200" b="1" spc="-150" dirty="0">
              <a:solidFill>
                <a:schemeClr val="accent5">
                  <a:lumMod val="50000"/>
                </a:schemeClr>
              </a:solidFill>
              <a:cs typeface="+mn-ea"/>
              <a:sym typeface="+mn-lt"/>
            </a:endParaRPr>
          </a:p>
        </p:txBody>
      </p:sp>
      <p:sp>
        <p:nvSpPr>
          <p:cNvPr id="9" name="矩形 8"/>
          <p:cNvSpPr/>
          <p:nvPr/>
        </p:nvSpPr>
        <p:spPr>
          <a:xfrm>
            <a:off x="963295" y="869315"/>
            <a:ext cx="8818880" cy="580415"/>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支持导出</a:t>
            </a:r>
            <a:r>
              <a:rPr lang="en-US" altLang="zh-CN" sz="2400" b="1" dirty="0">
                <a:solidFill>
                  <a:schemeClr val="tx1"/>
                </a:solidFill>
              </a:rPr>
              <a:t>Tekla</a:t>
            </a:r>
            <a:endParaRPr lang="zh-CN" altLang="en-US" sz="2400" b="1" dirty="0">
              <a:solidFill>
                <a:schemeClr val="tx1"/>
              </a:solidFill>
            </a:endParaRPr>
          </a:p>
        </p:txBody>
      </p:sp>
      <p:sp>
        <p:nvSpPr>
          <p:cNvPr id="10" name="矩形 9"/>
          <p:cNvSpPr/>
          <p:nvPr/>
        </p:nvSpPr>
        <p:spPr>
          <a:xfrm>
            <a:off x="963295" y="1495725"/>
            <a:ext cx="9485630" cy="799706"/>
          </a:xfrm>
          <a:prstGeom prst="rect">
            <a:avLst/>
          </a:prstGeom>
        </p:spPr>
        <p:txBody>
          <a:bodyPr wrap="square">
            <a:spAutoFit/>
          </a:bodyPr>
          <a:lstStyle/>
          <a:p>
            <a:pPr marL="0" lvl="1" algn="just">
              <a:lnSpc>
                <a:spcPct val="120000"/>
              </a:lnSpc>
              <a:spcBef>
                <a:spcPts val="600"/>
              </a:spcBef>
              <a:spcAft>
                <a:spcPts val="600"/>
              </a:spcAft>
            </a:pPr>
            <a:r>
              <a:rPr lang="zh-CN" altLang="en-US" sz="2000" dirty="0">
                <a:solidFill>
                  <a:schemeClr val="tx1">
                    <a:lumMod val="85000"/>
                    <a:lumOff val="15000"/>
                  </a:schemeClr>
                </a:solidFill>
                <a:latin typeface="+mn-ea"/>
                <a:cs typeface="微软雅黑" panose="020B0503020204020204" charset="-122"/>
              </a:rPr>
              <a:t>程序将增加导出</a:t>
            </a:r>
            <a:r>
              <a:rPr lang="en-US" altLang="zh-CN" sz="2000" dirty="0">
                <a:solidFill>
                  <a:schemeClr val="tx1">
                    <a:lumMod val="85000"/>
                    <a:lumOff val="15000"/>
                  </a:schemeClr>
                </a:solidFill>
                <a:latin typeface="+mn-ea"/>
                <a:cs typeface="微软雅黑" panose="020B0503020204020204" charset="-122"/>
              </a:rPr>
              <a:t>Tekla</a:t>
            </a:r>
            <a:r>
              <a:rPr lang="zh-CN" altLang="en-US" sz="2000" dirty="0">
                <a:solidFill>
                  <a:schemeClr val="tx1">
                    <a:lumMod val="85000"/>
                    <a:lumOff val="15000"/>
                  </a:schemeClr>
                </a:solidFill>
                <a:latin typeface="+mn-ea"/>
                <a:cs typeface="微软雅黑" panose="020B0503020204020204" charset="-122"/>
              </a:rPr>
              <a:t>功能，可以将生成的钢结构施工图三维模型导入到</a:t>
            </a:r>
            <a:r>
              <a:rPr lang="en-US" altLang="zh-CN" sz="2000" dirty="0">
                <a:solidFill>
                  <a:schemeClr val="tx1">
                    <a:lumMod val="85000"/>
                    <a:lumOff val="15000"/>
                  </a:schemeClr>
                </a:solidFill>
                <a:latin typeface="+mn-ea"/>
                <a:cs typeface="微软雅黑" panose="020B0503020204020204" charset="-122"/>
              </a:rPr>
              <a:t>Tekla</a:t>
            </a:r>
            <a:r>
              <a:rPr lang="zh-CN" altLang="en-US" sz="2000" dirty="0">
                <a:solidFill>
                  <a:schemeClr val="tx1">
                    <a:lumMod val="85000"/>
                    <a:lumOff val="15000"/>
                  </a:schemeClr>
                </a:solidFill>
                <a:latin typeface="+mn-ea"/>
                <a:cs typeface="微软雅黑" panose="020B0503020204020204" charset="-122"/>
              </a:rPr>
              <a:t>软件自动生成</a:t>
            </a:r>
            <a:r>
              <a:rPr lang="en-US" altLang="zh-CN" sz="2000" dirty="0">
                <a:solidFill>
                  <a:schemeClr val="tx1">
                    <a:lumMod val="85000"/>
                    <a:lumOff val="15000"/>
                  </a:schemeClr>
                </a:solidFill>
                <a:latin typeface="+mn-ea"/>
                <a:cs typeface="微软雅黑" panose="020B0503020204020204" charset="-122"/>
              </a:rPr>
              <a:t>Tekla</a:t>
            </a:r>
            <a:r>
              <a:rPr lang="zh-CN" altLang="en-US" sz="2000" dirty="0">
                <a:solidFill>
                  <a:schemeClr val="tx1">
                    <a:lumMod val="85000"/>
                    <a:lumOff val="15000"/>
                  </a:schemeClr>
                </a:solidFill>
                <a:latin typeface="+mn-ea"/>
                <a:cs typeface="微软雅黑" panose="020B0503020204020204" charset="-122"/>
              </a:rPr>
              <a:t>模型进行编辑。</a:t>
            </a:r>
            <a:endParaRPr lang="zh-CN" altLang="en-US" sz="2000" dirty="0">
              <a:solidFill>
                <a:schemeClr val="tx1">
                  <a:lumMod val="85000"/>
                  <a:lumOff val="15000"/>
                </a:schemeClr>
              </a:solidFill>
              <a:latin typeface="+mn-ea"/>
              <a:cs typeface="微软雅黑" panose="020B0503020204020204"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84234" y="2544222"/>
            <a:ext cx="2407654" cy="2880000"/>
          </a:xfrm>
          <a:prstGeom prst="rect">
            <a:avLst/>
          </a:prstGeom>
          <a:ln>
            <a:solidFill>
              <a:schemeClr val="tx1"/>
            </a:solidFill>
          </a:ln>
        </p:spPr>
      </p:pic>
      <p:pic>
        <p:nvPicPr>
          <p:cNvPr id="12" name="图片 1"/>
          <p:cNvPicPr>
            <a:picLocks noChangeAspect="1" noChangeArrowheads="1"/>
          </p:cNvPicPr>
          <p:nvPr/>
        </p:nvPicPr>
        <p:blipFill>
          <a:blip r:embed="rId2" cstate="print"/>
          <a:srcRect/>
          <a:stretch>
            <a:fillRect/>
          </a:stretch>
        </p:blipFill>
        <p:spPr bwMode="auto">
          <a:xfrm>
            <a:off x="1074557" y="2544221"/>
            <a:ext cx="5422387" cy="2880000"/>
          </a:xfrm>
          <a:prstGeom prst="rect">
            <a:avLst/>
          </a:prstGeom>
          <a:noFill/>
          <a:ln w="6350">
            <a:solidFill>
              <a:schemeClr val="tx1"/>
            </a:solidFill>
            <a:miter lim="800000"/>
            <a:headEnd/>
            <a:tailEnd/>
          </a:ln>
        </p:spPr>
      </p:pic>
      <p:sp>
        <p:nvSpPr>
          <p:cNvPr id="13" name="文本框 12"/>
          <p:cNvSpPr txBox="1"/>
          <p:nvPr/>
        </p:nvSpPr>
        <p:spPr>
          <a:xfrm>
            <a:off x="1472926" y="5673011"/>
            <a:ext cx="1107996" cy="369332"/>
          </a:xfrm>
          <a:prstGeom prst="rect">
            <a:avLst/>
          </a:prstGeom>
          <a:noFill/>
        </p:spPr>
        <p:txBody>
          <a:bodyPr wrap="none" rtlCol="0">
            <a:spAutoFit/>
          </a:bodyPr>
          <a:lstStyle/>
          <a:p>
            <a:r>
              <a:rPr lang="zh-CN" altLang="en-US" dirty="0"/>
              <a:t>中柱节点</a:t>
            </a:r>
            <a:endParaRPr lang="zh-CN" altLang="en-US" dirty="0"/>
          </a:p>
        </p:txBody>
      </p:sp>
      <p:sp>
        <p:nvSpPr>
          <p:cNvPr id="14" name="文本框 13"/>
          <p:cNvSpPr txBox="1"/>
          <p:nvPr/>
        </p:nvSpPr>
        <p:spPr>
          <a:xfrm>
            <a:off x="4128381" y="5673011"/>
            <a:ext cx="1107996" cy="369332"/>
          </a:xfrm>
          <a:prstGeom prst="rect">
            <a:avLst/>
          </a:prstGeom>
          <a:noFill/>
        </p:spPr>
        <p:txBody>
          <a:bodyPr wrap="none" rtlCol="0">
            <a:spAutoFit/>
          </a:bodyPr>
          <a:lstStyle/>
          <a:p>
            <a:r>
              <a:rPr lang="zh-CN" altLang="en-US" dirty="0"/>
              <a:t>支撑节点</a:t>
            </a:r>
            <a:endParaRPr lang="zh-CN" altLang="en-US" dirty="0"/>
          </a:p>
        </p:txBody>
      </p:sp>
      <p:sp>
        <p:nvSpPr>
          <p:cNvPr id="15" name="文本框 14"/>
          <p:cNvSpPr txBox="1"/>
          <p:nvPr/>
        </p:nvSpPr>
        <p:spPr>
          <a:xfrm>
            <a:off x="7934063" y="5619353"/>
            <a:ext cx="1107996" cy="369332"/>
          </a:xfrm>
          <a:prstGeom prst="rect">
            <a:avLst/>
          </a:prstGeom>
          <a:noFill/>
        </p:spPr>
        <p:txBody>
          <a:bodyPr wrap="none" rtlCol="0">
            <a:spAutoFit/>
          </a:bodyPr>
          <a:lstStyle/>
          <a:p>
            <a:r>
              <a:rPr lang="zh-CN" altLang="en-US" dirty="0"/>
              <a:t>梁梁节点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541254" y="1604211"/>
            <a:ext cx="4962835" cy="1946445"/>
          </a:xfrm>
        </p:spPr>
        <p:txBody>
          <a:bodyPr/>
          <a:lstStyle/>
          <a:p>
            <a:r>
              <a:rPr lang="en-US" altLang="zh-CN" dirty="0"/>
              <a:t>THE END!</a:t>
            </a:r>
            <a:endParaRPr lang="en-US" altLang="zh-CN" dirty="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70060" y="231845"/>
            <a:ext cx="2531462"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二、模型建立</a:t>
            </a:r>
            <a:endParaRPr lang="zh-CN" altLang="en-US" sz="3200" b="1" spc="-150" dirty="0">
              <a:solidFill>
                <a:schemeClr val="accent5">
                  <a:lumMod val="50000"/>
                </a:schemeClr>
              </a:solidFill>
              <a:cs typeface="+mn-ea"/>
              <a:sym typeface="+mn-lt"/>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3375" y="1629473"/>
            <a:ext cx="11525250" cy="1095375"/>
          </a:xfrm>
          <a:prstGeom prst="rect">
            <a:avLst/>
          </a:prstGeom>
        </p:spPr>
      </p:pic>
      <p:sp>
        <p:nvSpPr>
          <p:cNvPr id="17" name="Oval 40"/>
          <p:cNvSpPr/>
          <p:nvPr>
            <p:custDataLst>
              <p:tags r:id="rId2"/>
            </p:custDataLst>
          </p:nvPr>
        </p:nvSpPr>
        <p:spPr bwMode="auto">
          <a:xfrm>
            <a:off x="8730748" y="3036444"/>
            <a:ext cx="1283852" cy="1285704"/>
          </a:xfrm>
          <a:prstGeom prst="ellipse">
            <a:avLst/>
          </a:prstGeom>
          <a:solidFill>
            <a:srgbClr val="9BBB59"/>
          </a:solidFill>
          <a:ln>
            <a:noFill/>
          </a:ln>
          <a:effectLst>
            <a:outerShdw blurRad="241300" sx="99000" sy="99000" algn="ctr" rotWithShape="0">
              <a:srgbClr val="000000">
                <a:alpha val="31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89998" tIns="46799" rIns="89998" bIns="46799" numCol="1" spcCol="0" rtlCol="0" fromWordArt="0" anchor="ctr" anchorCtr="0" forceAA="0" compatLnSpc="1">
            <a:normAutofit fontScale="85000" lnSpcReduction="10000"/>
          </a:bodyPr>
          <a:lstStyle/>
          <a:p>
            <a:pPr algn="ctr"/>
            <a:r>
              <a:rPr lang="zh-CN" altLang="en-US" sz="3200" i="1" dirty="0">
                <a:sym typeface="Arial" panose="020B0604020202020204" pitchFamily="34" charset="0"/>
              </a:rPr>
              <a:t>屋面支撑</a:t>
            </a:r>
            <a:endParaRPr lang="zh-CN" altLang="en-US" sz="3200" i="1" dirty="0">
              <a:sym typeface="Arial" panose="020B0604020202020204" pitchFamily="34" charset="0"/>
            </a:endParaRPr>
          </a:p>
        </p:txBody>
      </p:sp>
      <p:sp>
        <p:nvSpPr>
          <p:cNvPr id="18" name="矩形 17"/>
          <p:cNvSpPr/>
          <p:nvPr>
            <p:custDataLst>
              <p:tags r:id="rId3"/>
            </p:custDataLst>
          </p:nvPr>
        </p:nvSpPr>
        <p:spPr bwMode="auto">
          <a:xfrm>
            <a:off x="8730615" y="4685665"/>
            <a:ext cx="1490345" cy="88519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anchor="t"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spcAft>
                <a:spcPts val="1000"/>
              </a:spcAft>
            </a:pPr>
            <a:r>
              <a:rPr lang="zh-CN" altLang="en-US" sz="2000" b="1" spc="151" dirty="0">
                <a:ea typeface="微软雅黑" panose="020B0503020204020204" charset="-122"/>
                <a:sym typeface="Arial" panose="020B0604020202020204" pitchFamily="34" charset="0"/>
              </a:rPr>
              <a:t>布置屋面支撑系统</a:t>
            </a:r>
            <a:endParaRPr lang="zh-CN" altLang="en-US" sz="2000" b="1" spc="151" dirty="0">
              <a:ea typeface="微软雅黑" panose="020B0503020204020204" charset="-122"/>
              <a:sym typeface="Arial" panose="020B0604020202020204" pitchFamily="34" charset="0"/>
            </a:endParaRPr>
          </a:p>
        </p:txBody>
      </p:sp>
      <p:sp>
        <p:nvSpPr>
          <p:cNvPr id="23" name="Oval 53"/>
          <p:cNvSpPr/>
          <p:nvPr>
            <p:custDataLst>
              <p:tags r:id="rId4"/>
            </p:custDataLst>
          </p:nvPr>
        </p:nvSpPr>
        <p:spPr bwMode="auto">
          <a:xfrm>
            <a:off x="4764796" y="2996062"/>
            <a:ext cx="1283852" cy="1285704"/>
          </a:xfrm>
          <a:prstGeom prst="ellipse">
            <a:avLst/>
          </a:prstGeom>
          <a:solidFill>
            <a:srgbClr val="1AA3AA"/>
          </a:solidFill>
          <a:ln>
            <a:noFill/>
          </a:ln>
          <a:effectLst>
            <a:outerShdw blurRad="241300" sx="99000" sy="99000" algn="ctr" rotWithShape="0">
              <a:srgbClr val="000000">
                <a:alpha val="31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89998" tIns="46799" rIns="89998" bIns="46799" numCol="1" spcCol="0" rtlCol="0" fromWordArt="0" anchor="ctr" anchorCtr="0" forceAA="0" compatLnSpc="1">
            <a:normAutofit fontScale="85000" lnSpcReduction="10000"/>
          </a:bodyPr>
          <a:lstStyle/>
          <a:p>
            <a:pPr algn="ctr"/>
            <a:r>
              <a:rPr lang="zh-CN" altLang="en-US" sz="3200" i="1" dirty="0">
                <a:sym typeface="Arial" panose="020B0604020202020204" pitchFamily="34" charset="0"/>
              </a:rPr>
              <a:t>吊车基面</a:t>
            </a:r>
            <a:endParaRPr lang="zh-CN" altLang="en-US" sz="3200" i="1" dirty="0">
              <a:sym typeface="Arial" panose="020B0604020202020204" pitchFamily="34" charset="0"/>
            </a:endParaRPr>
          </a:p>
        </p:txBody>
      </p:sp>
      <p:sp>
        <p:nvSpPr>
          <p:cNvPr id="24" name="矩形 23"/>
          <p:cNvSpPr/>
          <p:nvPr>
            <p:custDataLst>
              <p:tags r:id="rId5"/>
            </p:custDataLst>
          </p:nvPr>
        </p:nvSpPr>
        <p:spPr bwMode="auto">
          <a:xfrm>
            <a:off x="4602521" y="4685912"/>
            <a:ext cx="1490120" cy="1095376"/>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anchor="t" anchorCtr="0">
            <a:normAutofit fontScale="92500" lnSpcReduction="100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spcAft>
                <a:spcPts val="1000"/>
              </a:spcAft>
            </a:pPr>
            <a:r>
              <a:rPr lang="zh-CN" altLang="en-US" sz="2000" b="1" spc="151" dirty="0">
                <a:ea typeface="微软雅黑" panose="020B0503020204020204" charset="-122"/>
                <a:sym typeface="Arial" panose="020B0604020202020204" pitchFamily="34" charset="0"/>
              </a:rPr>
              <a:t>在吊车基面布置吊车荷载和吊车梁</a:t>
            </a:r>
            <a:endParaRPr lang="zh-CN" altLang="en-US" sz="2000" b="1" spc="151" dirty="0">
              <a:ea typeface="微软雅黑" panose="020B0503020204020204" charset="-122"/>
              <a:sym typeface="Arial" panose="020B0604020202020204" pitchFamily="34" charset="0"/>
            </a:endParaRPr>
          </a:p>
        </p:txBody>
      </p:sp>
      <p:sp>
        <p:nvSpPr>
          <p:cNvPr id="25" name="Oval 40"/>
          <p:cNvSpPr/>
          <p:nvPr>
            <p:custDataLst>
              <p:tags r:id="rId6"/>
            </p:custDataLst>
          </p:nvPr>
        </p:nvSpPr>
        <p:spPr bwMode="auto">
          <a:xfrm>
            <a:off x="369385" y="3036444"/>
            <a:ext cx="1283852" cy="1285704"/>
          </a:xfrm>
          <a:prstGeom prst="ellipse">
            <a:avLst/>
          </a:prstGeom>
          <a:solidFill>
            <a:srgbClr val="1F74AD"/>
          </a:solidFill>
          <a:ln>
            <a:noFill/>
          </a:ln>
          <a:effectLst>
            <a:outerShdw blurRad="241300" sx="99000" sy="99000" algn="ctr" rotWithShape="0">
              <a:srgbClr val="000000">
                <a:alpha val="31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89998" tIns="46799" rIns="89998" bIns="46799" numCol="1" spcCol="0" rtlCol="0" fromWordArt="0" anchor="ctr" anchorCtr="0" forceAA="0" compatLnSpc="1">
            <a:normAutofit fontScale="85000" lnSpcReduction="10000"/>
          </a:bodyPr>
          <a:lstStyle/>
          <a:p>
            <a:pPr algn="ctr"/>
            <a:r>
              <a:rPr lang="zh-CN" altLang="en-US" sz="3200" i="1" dirty="0">
                <a:sym typeface="Arial" panose="020B0604020202020204" pitchFamily="34" charset="0"/>
              </a:rPr>
              <a:t>网格设置</a:t>
            </a:r>
            <a:endParaRPr lang="en-US" sz="3200" i="1" dirty="0">
              <a:sym typeface="Arial" panose="020B0604020202020204" pitchFamily="34" charset="0"/>
            </a:endParaRPr>
          </a:p>
        </p:txBody>
      </p:sp>
      <p:sp>
        <p:nvSpPr>
          <p:cNvPr id="26" name="矩形 25"/>
          <p:cNvSpPr/>
          <p:nvPr>
            <p:custDataLst>
              <p:tags r:id="rId7"/>
            </p:custDataLst>
          </p:nvPr>
        </p:nvSpPr>
        <p:spPr bwMode="auto">
          <a:xfrm>
            <a:off x="255484" y="4685912"/>
            <a:ext cx="1496471" cy="1285704"/>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anchor="t"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spcAft>
                <a:spcPts val="1000"/>
              </a:spcAft>
            </a:pPr>
            <a:r>
              <a:rPr lang="zh-CN" altLang="en-US" sz="1600" b="1" spc="151" dirty="0">
                <a:ea typeface="微软雅黑" panose="020B0503020204020204" charset="-122"/>
                <a:sym typeface="Arial" panose="020B0604020202020204" pitchFamily="34" charset="0"/>
              </a:rPr>
              <a:t>参数化确定轴网和指定标准榀</a:t>
            </a:r>
            <a:endParaRPr lang="zh-CN" altLang="en-US" sz="1600" b="1" spc="151" dirty="0">
              <a:ea typeface="微软雅黑" panose="020B0503020204020204" charset="-122"/>
              <a:sym typeface="Arial" panose="020B0604020202020204" pitchFamily="34" charset="0"/>
            </a:endParaRPr>
          </a:p>
        </p:txBody>
      </p:sp>
      <p:sp>
        <p:nvSpPr>
          <p:cNvPr id="27" name="Oval 40"/>
          <p:cNvSpPr/>
          <p:nvPr>
            <p:custDataLst>
              <p:tags r:id="rId8"/>
            </p:custDataLst>
          </p:nvPr>
        </p:nvSpPr>
        <p:spPr bwMode="auto">
          <a:xfrm>
            <a:off x="2537577" y="3036444"/>
            <a:ext cx="1283852" cy="1285704"/>
          </a:xfrm>
          <a:prstGeom prst="ellipse">
            <a:avLst/>
          </a:prstGeom>
          <a:solidFill>
            <a:srgbClr val="3498DB"/>
          </a:solidFill>
          <a:ln>
            <a:noFill/>
          </a:ln>
          <a:effectLst>
            <a:outerShdw blurRad="241300" sx="99000" sy="99000" algn="ctr" rotWithShape="0">
              <a:srgbClr val="000000">
                <a:alpha val="31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89998" tIns="46799" rIns="89998" bIns="46799" numCol="1" spcCol="0" rtlCol="0" fromWordArt="0" anchor="ctr" anchorCtr="0" forceAA="0" compatLnSpc="1">
            <a:normAutofit fontScale="85000" lnSpcReduction="10000"/>
          </a:bodyPr>
          <a:lstStyle/>
          <a:p>
            <a:pPr algn="ctr"/>
            <a:r>
              <a:rPr lang="zh-CN" altLang="en-US" sz="3200" i="1" dirty="0">
                <a:sym typeface="Arial" panose="020B0604020202020204" pitchFamily="34" charset="0"/>
              </a:rPr>
              <a:t>立面编辑</a:t>
            </a:r>
            <a:endParaRPr lang="en-US" sz="3200" i="1" dirty="0">
              <a:sym typeface="Arial" panose="020B0604020202020204" pitchFamily="34" charset="0"/>
            </a:endParaRPr>
          </a:p>
        </p:txBody>
      </p:sp>
      <p:sp>
        <p:nvSpPr>
          <p:cNvPr id="29" name="矩形 28"/>
          <p:cNvSpPr/>
          <p:nvPr>
            <p:custDataLst>
              <p:tags r:id="rId9"/>
            </p:custDataLst>
          </p:nvPr>
        </p:nvSpPr>
        <p:spPr bwMode="auto">
          <a:xfrm>
            <a:off x="2425829" y="4685911"/>
            <a:ext cx="1490120" cy="153842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anchor="t"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spcAft>
                <a:spcPts val="1000"/>
              </a:spcAft>
            </a:pPr>
            <a:r>
              <a:rPr lang="zh-CN" altLang="en-US" sz="1600" b="1" spc="151" dirty="0">
                <a:ea typeface="微软雅黑" panose="020B0503020204020204" charset="-122"/>
                <a:sym typeface="Arial" panose="020B0604020202020204" pitchFamily="34" charset="0"/>
              </a:rPr>
              <a:t>确定标准榀的几何、荷载和设计信息</a:t>
            </a:r>
            <a:endParaRPr lang="zh-CN" altLang="en-US" sz="1600" b="1" spc="151" dirty="0">
              <a:ea typeface="微软雅黑" panose="020B0503020204020204" charset="-122"/>
              <a:sym typeface="Arial" panose="020B0604020202020204" pitchFamily="34" charset="0"/>
            </a:endParaRPr>
          </a:p>
        </p:txBody>
      </p:sp>
      <p:sp>
        <p:nvSpPr>
          <p:cNvPr id="32" name="Oval 40"/>
          <p:cNvSpPr/>
          <p:nvPr>
            <p:custDataLst>
              <p:tags r:id="rId10"/>
            </p:custDataLst>
          </p:nvPr>
        </p:nvSpPr>
        <p:spPr bwMode="auto">
          <a:xfrm>
            <a:off x="6873959" y="3036444"/>
            <a:ext cx="1283852" cy="1285704"/>
          </a:xfrm>
          <a:prstGeom prst="ellipse">
            <a:avLst/>
          </a:prstGeom>
          <a:solidFill>
            <a:srgbClr val="69A35B"/>
          </a:solidFill>
          <a:ln>
            <a:noFill/>
          </a:ln>
          <a:effectLst>
            <a:outerShdw blurRad="241300" sx="99000" sy="99000" algn="ctr" rotWithShape="0">
              <a:srgbClr val="000000">
                <a:alpha val="31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89998" tIns="46799" rIns="89998" bIns="46799" numCol="1" spcCol="0" rtlCol="0" fromWordArt="0" anchor="ctr" anchorCtr="0" forceAA="0" compatLnSpc="1">
            <a:normAutofit fontScale="85000" lnSpcReduction="10000"/>
          </a:bodyPr>
          <a:lstStyle/>
          <a:p>
            <a:pPr algn="ctr"/>
            <a:r>
              <a:rPr lang="zh-CN" altLang="en-US" sz="3200" i="1" dirty="0">
                <a:sym typeface="Arial" panose="020B0604020202020204" pitchFamily="34" charset="0"/>
              </a:rPr>
              <a:t>檩条隅撑</a:t>
            </a:r>
            <a:endParaRPr lang="en-US" sz="3200" i="1" dirty="0">
              <a:sym typeface="Arial" panose="020B0604020202020204" pitchFamily="34" charset="0"/>
            </a:endParaRPr>
          </a:p>
        </p:txBody>
      </p:sp>
      <p:sp>
        <p:nvSpPr>
          <p:cNvPr id="33" name="矩形 32"/>
          <p:cNvSpPr/>
          <p:nvPr>
            <p:custDataLst>
              <p:tags r:id="rId11"/>
            </p:custDataLst>
          </p:nvPr>
        </p:nvSpPr>
        <p:spPr bwMode="auto">
          <a:xfrm>
            <a:off x="6766515" y="4685912"/>
            <a:ext cx="1490120" cy="884944"/>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anchor="t" anchorCtr="0">
            <a:normAutofit fontScale="92500" lnSpcReduction="200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spcAft>
                <a:spcPts val="1000"/>
              </a:spcAft>
            </a:pPr>
            <a:r>
              <a:rPr lang="zh-CN" altLang="en-US" b="1" spc="151" dirty="0">
                <a:ea typeface="微软雅黑" panose="020B0503020204020204" charset="-122"/>
                <a:sym typeface="Arial" panose="020B0604020202020204" pitchFamily="34" charset="0"/>
              </a:rPr>
              <a:t>确定檩条隅撑的截面及参数</a:t>
            </a:r>
            <a:endParaRPr lang="zh-CN" altLang="en-US" b="1" spc="151" dirty="0">
              <a:ea typeface="微软雅黑" panose="020B0503020204020204" charset="-122"/>
              <a:sym typeface="Arial" panose="020B0604020202020204" pitchFamily="34" charset="0"/>
            </a:endParaRPr>
          </a:p>
        </p:txBody>
      </p:sp>
      <p:sp>
        <p:nvSpPr>
          <p:cNvPr id="34" name="Oval 40"/>
          <p:cNvSpPr/>
          <p:nvPr>
            <p:custDataLst>
              <p:tags r:id="rId12"/>
            </p:custDataLst>
          </p:nvPr>
        </p:nvSpPr>
        <p:spPr bwMode="auto">
          <a:xfrm>
            <a:off x="10534783" y="3036444"/>
            <a:ext cx="1283852" cy="1285704"/>
          </a:xfrm>
          <a:prstGeom prst="ellipse">
            <a:avLst/>
          </a:prstGeom>
          <a:gradFill>
            <a:gsLst>
              <a:gs pos="0">
                <a:srgbClr val="007BD3"/>
              </a:gs>
              <a:gs pos="100000">
                <a:srgbClr val="034373"/>
              </a:gs>
            </a:gsLst>
            <a:lin ang="5400000" scaled="0"/>
          </a:gradFill>
          <a:ln>
            <a:noFill/>
          </a:ln>
          <a:effectLst>
            <a:outerShdw blurRad="241300" sx="99000" sy="99000" algn="ctr" rotWithShape="0">
              <a:srgbClr val="000000">
                <a:alpha val="31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89998" tIns="46799" rIns="89998" bIns="46799" numCol="1" spcCol="0" rtlCol="0" fromWordArt="0" anchor="ctr" anchorCtr="0" forceAA="0" compatLnSpc="1">
            <a:normAutofit fontScale="65000" lnSpcReduction="20000"/>
          </a:bodyPr>
          <a:lstStyle/>
          <a:p>
            <a:pPr algn="ctr"/>
            <a:r>
              <a:rPr lang="zh-CN" altLang="en-US" sz="3200" i="1" dirty="0">
                <a:sym typeface="Arial" panose="020B0604020202020204" pitchFamily="34" charset="0"/>
              </a:rPr>
              <a:t>计算榀设定</a:t>
            </a:r>
            <a:endParaRPr lang="zh-CN" altLang="en-US" sz="3200" i="1" dirty="0">
              <a:sym typeface="Arial" panose="020B0604020202020204" pitchFamily="34" charset="0"/>
            </a:endParaRPr>
          </a:p>
        </p:txBody>
      </p:sp>
      <p:sp>
        <p:nvSpPr>
          <p:cNvPr id="35" name="矩形 34"/>
          <p:cNvSpPr/>
          <p:nvPr>
            <p:custDataLst>
              <p:tags r:id="rId13"/>
            </p:custDataLst>
          </p:nvPr>
        </p:nvSpPr>
        <p:spPr bwMode="auto">
          <a:xfrm>
            <a:off x="10431780" y="4685665"/>
            <a:ext cx="1490345" cy="88519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anchor="t"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spcAft>
                <a:spcPts val="1000"/>
              </a:spcAft>
            </a:pPr>
            <a:r>
              <a:rPr lang="zh-CN" altLang="en-US" sz="2000" b="1" spc="151" dirty="0">
                <a:ea typeface="微软雅黑" panose="020B0503020204020204" charset="-122"/>
                <a:sym typeface="Arial" panose="020B0604020202020204" pitchFamily="34" charset="0"/>
              </a:rPr>
              <a:t>指定单榀计算</a:t>
            </a:r>
            <a:endParaRPr lang="zh-CN" altLang="en-US" sz="2000" b="1" spc="151" dirty="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1944763"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1.</a:t>
            </a:r>
            <a:r>
              <a:rPr lang="zh-CN" altLang="en-US" sz="2800" b="1" dirty="0">
                <a:solidFill>
                  <a:srgbClr val="2E6CB5"/>
                </a:solidFill>
                <a:latin typeface="微软雅黑" panose="020B0503020204020204" charset="-122"/>
                <a:ea typeface="微软雅黑" panose="020B0503020204020204" charset="-122"/>
              </a:rPr>
              <a:t>网格设置</a:t>
            </a:r>
            <a:endParaRPr lang="zh-CN" sz="2800" b="1" dirty="0">
              <a:solidFill>
                <a:srgbClr val="2E6CB5"/>
              </a:solidFill>
              <a:latin typeface="微软雅黑" panose="020B0503020204020204" charset="-122"/>
              <a:ea typeface="微软雅黑" panose="020B0503020204020204"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62669" y="1276509"/>
            <a:ext cx="3671156" cy="11380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2" name="图片 11"/>
          <p:cNvPicPr/>
          <p:nvPr/>
        </p:nvPicPr>
        <p:blipFill>
          <a:blip r:embed="rId2" cstate="print"/>
          <a:stretch>
            <a:fillRect/>
          </a:stretch>
        </p:blipFill>
        <p:spPr>
          <a:xfrm>
            <a:off x="5625418" y="2698139"/>
            <a:ext cx="5184576" cy="3744416"/>
          </a:xfrm>
          <a:prstGeom prst="rect">
            <a:avLst/>
          </a:prstGeom>
          <a:ln w="6350">
            <a:solidFill>
              <a:schemeClr val="tx1"/>
            </a:solidFill>
          </a:ln>
        </p:spPr>
      </p:pic>
      <p:sp>
        <p:nvSpPr>
          <p:cNvPr id="16" name="文本框 57"/>
          <p:cNvSpPr txBox="1"/>
          <p:nvPr>
            <p:custDataLst>
              <p:tags r:id="rId3"/>
            </p:custDataLst>
          </p:nvPr>
        </p:nvSpPr>
        <p:spPr>
          <a:xfrm>
            <a:off x="335360" y="1058027"/>
            <a:ext cx="6196498" cy="132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ts val="3500"/>
              </a:lnSpc>
              <a:buFont typeface="Wingdings" panose="05000000000000000000" pitchFamily="2" charset="2"/>
              <a:buChar char="Ø"/>
              <a:defRPr/>
            </a:pPr>
            <a:r>
              <a:rPr lang="zh-CN" altLang="zh-CN" sz="2000" dirty="0">
                <a:solidFill>
                  <a:schemeClr val="tx1"/>
                </a:solidFill>
                <a:latin typeface="+mn-ea"/>
                <a:ea typeface="+mn-ea"/>
              </a:rPr>
              <a:t>形成计算模型的网格线。</a:t>
            </a:r>
            <a:endParaRPr lang="en-US" altLang="zh-CN" sz="2000" dirty="0">
              <a:solidFill>
                <a:schemeClr val="tx1"/>
              </a:solidFill>
              <a:latin typeface="+mn-ea"/>
              <a:ea typeface="+mn-ea"/>
            </a:endParaRPr>
          </a:p>
          <a:p>
            <a:pPr algn="l">
              <a:lnSpc>
                <a:spcPts val="3500"/>
              </a:lnSpc>
              <a:buFont typeface="Wingdings" panose="05000000000000000000" pitchFamily="2" charset="2"/>
              <a:buChar char="Ø"/>
              <a:defRPr/>
            </a:pPr>
            <a:r>
              <a:rPr lang="zh-CN" altLang="zh-CN" sz="2000" dirty="0">
                <a:solidFill>
                  <a:schemeClr val="tx1"/>
                </a:solidFill>
                <a:latin typeface="+mn-ea"/>
                <a:ea typeface="+mn-ea"/>
              </a:rPr>
              <a:t>恒、活荷载</a:t>
            </a:r>
            <a:r>
              <a:rPr lang="zh-CN" altLang="en-US" sz="2000" dirty="0">
                <a:solidFill>
                  <a:schemeClr val="tx1"/>
                </a:solidFill>
                <a:latin typeface="+mn-ea"/>
                <a:ea typeface="+mn-ea"/>
              </a:rPr>
              <a:t>自动导算至门刚梁上的均布线荷载。</a:t>
            </a:r>
            <a:endParaRPr lang="en-US" altLang="zh-CN" sz="2000" dirty="0">
              <a:solidFill>
                <a:schemeClr val="tx1"/>
              </a:solidFill>
              <a:latin typeface="+mn-ea"/>
              <a:ea typeface="+mn-ea"/>
            </a:endParaRPr>
          </a:p>
          <a:p>
            <a:pPr algn="l">
              <a:lnSpc>
                <a:spcPts val="3500"/>
              </a:lnSpc>
              <a:buFont typeface="Wingdings" panose="05000000000000000000" pitchFamily="2" charset="2"/>
              <a:buChar char="Ø"/>
              <a:defRPr/>
            </a:pPr>
            <a:r>
              <a:rPr lang="zh-CN" altLang="zh-CN" sz="2000" dirty="0">
                <a:solidFill>
                  <a:schemeClr val="tx1"/>
                </a:solidFill>
                <a:latin typeface="+mn-ea"/>
                <a:ea typeface="+mn-ea"/>
              </a:rPr>
              <a:t>设标准榀</a:t>
            </a:r>
            <a:r>
              <a:rPr lang="zh-CN" altLang="en-US" sz="2000" dirty="0">
                <a:solidFill>
                  <a:schemeClr val="tx1"/>
                </a:solidFill>
                <a:latin typeface="+mn-ea"/>
                <a:ea typeface="+mn-ea"/>
              </a:rPr>
              <a:t>，</a:t>
            </a:r>
            <a:r>
              <a:rPr lang="zh-CN" altLang="zh-CN" sz="2000" dirty="0">
                <a:solidFill>
                  <a:schemeClr val="tx1"/>
                </a:solidFill>
                <a:latin typeface="+mn-ea"/>
                <a:ea typeface="+mn-ea"/>
              </a:rPr>
              <a:t>一个标准榀只需设计一次</a:t>
            </a:r>
            <a:r>
              <a:rPr lang="zh-CN" altLang="en-US" sz="2000" dirty="0">
                <a:solidFill>
                  <a:schemeClr val="tx1"/>
                </a:solidFill>
                <a:latin typeface="+mn-ea"/>
                <a:ea typeface="+mn-ea"/>
              </a:rPr>
              <a:t>。</a:t>
            </a:r>
            <a:endParaRPr lang="zh-CN" altLang="zh-CN" sz="2000" dirty="0">
              <a:solidFill>
                <a:schemeClr val="tx1"/>
              </a:solidFill>
              <a:latin typeface="+mn-ea"/>
              <a:ea typeface="+mn-ea"/>
            </a:endParaRPr>
          </a:p>
        </p:txBody>
      </p:sp>
      <p:pic>
        <p:nvPicPr>
          <p:cNvPr id="17" name="Picture 4"/>
          <p:cNvPicPr>
            <a:picLocks noChangeAspect="1" noChangeArrowheads="1"/>
          </p:cNvPicPr>
          <p:nvPr/>
        </p:nvPicPr>
        <p:blipFill>
          <a:blip r:embed="rId4" cstate="print"/>
          <a:srcRect/>
          <a:stretch>
            <a:fillRect/>
          </a:stretch>
        </p:blipFill>
        <p:spPr bwMode="auto">
          <a:xfrm>
            <a:off x="894457" y="2844527"/>
            <a:ext cx="4608512" cy="359802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1944763"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2.</a:t>
            </a:r>
            <a:r>
              <a:rPr lang="zh-CN" altLang="en-US" sz="2800" b="1" dirty="0">
                <a:solidFill>
                  <a:srgbClr val="2E6CB5"/>
                </a:solidFill>
                <a:latin typeface="微软雅黑" panose="020B0503020204020204" charset="-122"/>
                <a:ea typeface="微软雅黑" panose="020B0503020204020204" charset="-122"/>
              </a:rPr>
              <a:t>立面编辑</a:t>
            </a:r>
            <a:endParaRPr lang="zh-CN" sz="2800" b="1" dirty="0">
              <a:solidFill>
                <a:srgbClr val="2E6CB5"/>
              </a:solidFill>
              <a:latin typeface="微软雅黑" panose="020B0503020204020204" charset="-122"/>
              <a:ea typeface="微软雅黑" panose="020B0503020204020204" charset="-122"/>
            </a:endParaRPr>
          </a:p>
        </p:txBody>
      </p:sp>
      <p:sp>
        <p:nvSpPr>
          <p:cNvPr id="13" name="矩形 12"/>
          <p:cNvSpPr/>
          <p:nvPr/>
        </p:nvSpPr>
        <p:spPr>
          <a:xfrm>
            <a:off x="963295" y="869315"/>
            <a:ext cx="10689590" cy="580415"/>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立面编辑自动切换至二维门刚</a:t>
            </a:r>
            <a:endParaRPr lang="zh-CN" altLang="en-US" sz="2400" b="1" dirty="0">
              <a:solidFill>
                <a:schemeClr val="tx1"/>
              </a:solidFill>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2506" y="1704971"/>
            <a:ext cx="10186988" cy="1248728"/>
          </a:xfrm>
          <a:prstGeom prst="rect">
            <a:avLst/>
          </a:prstGeom>
        </p:spPr>
      </p:pic>
      <p:pic>
        <p:nvPicPr>
          <p:cNvPr id="14" name="Picture 2"/>
          <p:cNvPicPr>
            <a:picLocks noChangeAspect="1" noChangeArrowheads="1"/>
          </p:cNvPicPr>
          <p:nvPr/>
        </p:nvPicPr>
        <p:blipFill>
          <a:blip r:embed="rId2" cstate="print"/>
          <a:srcRect/>
          <a:stretch>
            <a:fillRect/>
          </a:stretch>
        </p:blipFill>
        <p:spPr bwMode="auto">
          <a:xfrm>
            <a:off x="1336797" y="5110724"/>
            <a:ext cx="885714" cy="1100000"/>
          </a:xfrm>
          <a:prstGeom prst="rect">
            <a:avLst/>
          </a:prstGeom>
          <a:noFill/>
          <a:ln w="6350">
            <a:solidFill>
              <a:schemeClr val="tx1"/>
            </a:solidFill>
            <a:miter lim="800000"/>
            <a:headEnd/>
            <a:tailEnd/>
          </a:ln>
        </p:spPr>
      </p:pic>
      <p:sp>
        <p:nvSpPr>
          <p:cNvPr id="15" name="Oval 40"/>
          <p:cNvSpPr/>
          <p:nvPr>
            <p:custDataLst>
              <p:tags r:id="rId3"/>
            </p:custDataLst>
          </p:nvPr>
        </p:nvSpPr>
        <p:spPr bwMode="auto">
          <a:xfrm>
            <a:off x="9678543" y="3525011"/>
            <a:ext cx="1344148" cy="1248139"/>
          </a:xfrm>
          <a:prstGeom prst="ellipse">
            <a:avLst/>
          </a:prstGeom>
          <a:solidFill>
            <a:srgbClr val="9BBB59"/>
          </a:solidFill>
          <a:ln>
            <a:noFill/>
          </a:ln>
          <a:effectLst>
            <a:outerShdw blurRad="241300" sx="99000" sy="99000" algn="ctr" rotWithShape="0">
              <a:srgbClr val="000000">
                <a:alpha val="31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89998" tIns="46799" rIns="89998" bIns="46799" numCol="1" spcCol="0" rtlCol="0" fromWordArt="0" anchor="ctr" anchorCtr="0" forceAA="0" compatLnSpc="1">
            <a:normAutofit fontScale="92500" lnSpcReduction="20000"/>
          </a:bodyPr>
          <a:lstStyle/>
          <a:p>
            <a:pPr algn="ctr"/>
            <a:r>
              <a:rPr lang="zh-CN" altLang="en-US" sz="3200" i="1" dirty="0">
                <a:sym typeface="Arial" panose="020B0604020202020204" pitchFamily="34" charset="0"/>
              </a:rPr>
              <a:t>雪荷布置</a:t>
            </a:r>
            <a:endParaRPr lang="zh-CN" altLang="en-US" sz="3200" i="1" dirty="0">
              <a:sym typeface="Arial" panose="020B0604020202020204" pitchFamily="34" charset="0"/>
            </a:endParaRPr>
          </a:p>
        </p:txBody>
      </p:sp>
      <p:sp>
        <p:nvSpPr>
          <p:cNvPr id="20" name="Oval 53"/>
          <p:cNvSpPr/>
          <p:nvPr>
            <p:custDataLst>
              <p:tags r:id="rId4"/>
            </p:custDataLst>
          </p:nvPr>
        </p:nvSpPr>
        <p:spPr bwMode="auto">
          <a:xfrm>
            <a:off x="5454074" y="3429000"/>
            <a:ext cx="1283852" cy="1285704"/>
          </a:xfrm>
          <a:prstGeom prst="ellipse">
            <a:avLst/>
          </a:prstGeom>
          <a:solidFill>
            <a:srgbClr val="1AA3AA"/>
          </a:solidFill>
          <a:ln>
            <a:noFill/>
          </a:ln>
          <a:effectLst>
            <a:outerShdw blurRad="241300" sx="99000" sy="99000" algn="ctr" rotWithShape="0">
              <a:srgbClr val="000000">
                <a:alpha val="31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89998" tIns="46799" rIns="89998" bIns="46799" numCol="1" spcCol="0" rtlCol="0" fromWordArt="0" anchor="ctr" anchorCtr="0" forceAA="0" compatLnSpc="1">
            <a:normAutofit fontScale="85000" lnSpcReduction="10000"/>
          </a:bodyPr>
          <a:lstStyle/>
          <a:p>
            <a:pPr algn="ctr"/>
            <a:r>
              <a:rPr lang="zh-CN" altLang="en-US" sz="3200" i="1" dirty="0">
                <a:sym typeface="Arial" panose="020B0604020202020204" pitchFamily="34" charset="0"/>
              </a:rPr>
              <a:t>截面显示</a:t>
            </a:r>
            <a:endParaRPr lang="zh-CN" altLang="en-US" sz="3200" i="1" dirty="0">
              <a:sym typeface="Arial" panose="020B0604020202020204" pitchFamily="34" charset="0"/>
            </a:endParaRPr>
          </a:p>
        </p:txBody>
      </p:sp>
      <p:sp>
        <p:nvSpPr>
          <p:cNvPr id="21" name="Oval 40"/>
          <p:cNvSpPr/>
          <p:nvPr>
            <p:custDataLst>
              <p:tags r:id="rId5"/>
            </p:custDataLst>
          </p:nvPr>
        </p:nvSpPr>
        <p:spPr bwMode="auto">
          <a:xfrm>
            <a:off x="1229604" y="3429000"/>
            <a:ext cx="1632181" cy="1152128"/>
          </a:xfrm>
          <a:prstGeom prst="ellipse">
            <a:avLst/>
          </a:prstGeom>
          <a:solidFill>
            <a:srgbClr val="1F74AD"/>
          </a:solidFill>
          <a:ln>
            <a:noFill/>
          </a:ln>
          <a:effectLst>
            <a:outerShdw blurRad="241300" sx="99000" sy="99000" algn="ctr" rotWithShape="0">
              <a:srgbClr val="000000">
                <a:alpha val="31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89998" tIns="46799" rIns="89998" bIns="46799" numCol="1" spcCol="0" rtlCol="0" fromWordArt="0" anchor="ctr" anchorCtr="0" forceAA="0" compatLnSpc="1">
            <a:normAutofit fontScale="85000" lnSpcReduction="20000"/>
          </a:bodyPr>
          <a:lstStyle/>
          <a:p>
            <a:pPr algn="ctr"/>
            <a:r>
              <a:rPr lang="zh-CN" altLang="en-US" sz="3200" i="1" dirty="0">
                <a:sym typeface="Arial" panose="020B0604020202020204" pitchFamily="34" charset="0"/>
              </a:rPr>
              <a:t>快速建模</a:t>
            </a:r>
            <a:endParaRPr lang="en-US" sz="3200" i="1" dirty="0">
              <a:sym typeface="Arial" panose="020B0604020202020204" pitchFamily="34" charset="0"/>
            </a:endParaRPr>
          </a:p>
        </p:txBody>
      </p:sp>
      <p:sp>
        <p:nvSpPr>
          <p:cNvPr id="22" name="Oval 40"/>
          <p:cNvSpPr/>
          <p:nvPr>
            <p:custDataLst>
              <p:tags r:id="rId6"/>
            </p:custDataLst>
          </p:nvPr>
        </p:nvSpPr>
        <p:spPr bwMode="auto">
          <a:xfrm>
            <a:off x="3341839" y="3525011"/>
            <a:ext cx="1632181" cy="1056117"/>
          </a:xfrm>
          <a:prstGeom prst="ellipse">
            <a:avLst/>
          </a:prstGeom>
          <a:solidFill>
            <a:srgbClr val="3498DB"/>
          </a:solidFill>
          <a:ln>
            <a:noFill/>
          </a:ln>
          <a:effectLst>
            <a:outerShdw blurRad="241300" sx="99000" sy="99000" algn="ctr" rotWithShape="0">
              <a:srgbClr val="000000">
                <a:alpha val="31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89998" tIns="46799" rIns="89998" bIns="46799" numCol="1" spcCol="0" rtlCol="0" fromWordArt="0" anchor="ctr" anchorCtr="0" forceAA="0" compatLnSpc="1">
            <a:normAutofit fontScale="77500" lnSpcReduction="20000"/>
          </a:bodyPr>
          <a:lstStyle/>
          <a:p>
            <a:pPr algn="ctr"/>
            <a:r>
              <a:rPr lang="zh-CN" altLang="en-US" sz="3200" i="1" dirty="0">
                <a:sym typeface="Arial" panose="020B0604020202020204" pitchFamily="34" charset="0"/>
              </a:rPr>
              <a:t>支撑</a:t>
            </a:r>
            <a:endParaRPr lang="en-US" altLang="zh-CN" sz="3200" i="1" dirty="0">
              <a:sym typeface="Arial" panose="020B0604020202020204" pitchFamily="34" charset="0"/>
            </a:endParaRPr>
          </a:p>
          <a:p>
            <a:pPr algn="ctr"/>
            <a:r>
              <a:rPr lang="zh-CN" altLang="en-US" sz="3200" i="1" dirty="0">
                <a:sym typeface="Arial" panose="020B0604020202020204" pitchFamily="34" charset="0"/>
              </a:rPr>
              <a:t>布置</a:t>
            </a:r>
            <a:endParaRPr lang="en-US" sz="3200" i="1" dirty="0">
              <a:sym typeface="Arial" panose="020B0604020202020204" pitchFamily="34" charset="0"/>
            </a:endParaRPr>
          </a:p>
        </p:txBody>
      </p:sp>
      <p:sp>
        <p:nvSpPr>
          <p:cNvPr id="23" name="Oval 40"/>
          <p:cNvSpPr/>
          <p:nvPr>
            <p:custDataLst>
              <p:tags r:id="rId7"/>
            </p:custDataLst>
          </p:nvPr>
        </p:nvSpPr>
        <p:spPr bwMode="auto">
          <a:xfrm>
            <a:off x="7854341" y="3429000"/>
            <a:ext cx="1283852" cy="1285704"/>
          </a:xfrm>
          <a:prstGeom prst="ellipse">
            <a:avLst/>
          </a:prstGeom>
          <a:solidFill>
            <a:srgbClr val="69A35B"/>
          </a:solidFill>
          <a:ln>
            <a:noFill/>
          </a:ln>
          <a:effectLst>
            <a:outerShdw blurRad="241300" sx="99000" sy="99000" algn="ctr" rotWithShape="0">
              <a:srgbClr val="000000">
                <a:alpha val="31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89998" tIns="46799" rIns="89998" bIns="46799" numCol="1" spcCol="0" rtlCol="0" fromWordArt="0" anchor="ctr" anchorCtr="0" forceAA="0" compatLnSpc="1">
            <a:normAutofit fontScale="85000" lnSpcReduction="10000"/>
          </a:bodyPr>
          <a:lstStyle/>
          <a:p>
            <a:pPr algn="ctr"/>
            <a:r>
              <a:rPr lang="zh-CN" altLang="en-US" sz="3200" i="1" dirty="0">
                <a:sym typeface="Arial" panose="020B0604020202020204" pitchFamily="34" charset="0"/>
              </a:rPr>
              <a:t>互斥荷载</a:t>
            </a:r>
            <a:endParaRPr lang="en-US" sz="3200" i="1" dirty="0">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1944763"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2.</a:t>
            </a:r>
            <a:r>
              <a:rPr lang="zh-CN" altLang="en-US" sz="2800" b="1" dirty="0">
                <a:solidFill>
                  <a:srgbClr val="2E6CB5"/>
                </a:solidFill>
                <a:latin typeface="微软雅黑" panose="020B0503020204020204" charset="-122"/>
                <a:ea typeface="微软雅黑" panose="020B0503020204020204" charset="-122"/>
              </a:rPr>
              <a:t>立面编辑</a:t>
            </a:r>
            <a:endParaRPr lang="zh-CN" sz="2800" b="1" dirty="0">
              <a:solidFill>
                <a:srgbClr val="2E6CB5"/>
              </a:solidFill>
              <a:latin typeface="微软雅黑" panose="020B0503020204020204" charset="-122"/>
              <a:ea typeface="微软雅黑" panose="020B0503020204020204" charset="-122"/>
            </a:endParaRPr>
          </a:p>
        </p:txBody>
      </p:sp>
      <p:sp>
        <p:nvSpPr>
          <p:cNvPr id="13" name="矩形 12"/>
          <p:cNvSpPr/>
          <p:nvPr/>
        </p:nvSpPr>
        <p:spPr>
          <a:xfrm>
            <a:off x="963295" y="869315"/>
            <a:ext cx="10689590" cy="580415"/>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主刚架的快速输入</a:t>
            </a:r>
            <a:endParaRPr lang="zh-CN" altLang="en-US" sz="2400" b="1" dirty="0">
              <a:solidFill>
                <a:schemeClr val="tx1"/>
              </a:solidFill>
            </a:endParaRPr>
          </a:p>
        </p:txBody>
      </p:sp>
      <p:pic>
        <p:nvPicPr>
          <p:cNvPr id="14" name="图片 13"/>
          <p:cNvPicPr>
            <a:picLocks noChangeAspect="1"/>
          </p:cNvPicPr>
          <p:nvPr/>
        </p:nvPicPr>
        <p:blipFill>
          <a:blip r:embed="rId1"/>
          <a:stretch>
            <a:fillRect/>
          </a:stretch>
        </p:blipFill>
        <p:spPr>
          <a:xfrm>
            <a:off x="5831376" y="1398131"/>
            <a:ext cx="5915025" cy="5086350"/>
          </a:xfrm>
          <a:prstGeom prst="rect">
            <a:avLst/>
          </a:prstGeom>
          <a:ln>
            <a:solidFill>
              <a:schemeClr val="accent1"/>
            </a:solidFill>
          </a:ln>
        </p:spPr>
      </p:pic>
      <p:sp>
        <p:nvSpPr>
          <p:cNvPr id="15" name="矩形 14"/>
          <p:cNvSpPr/>
          <p:nvPr/>
        </p:nvSpPr>
        <p:spPr>
          <a:xfrm>
            <a:off x="1180369" y="1937385"/>
            <a:ext cx="3142249" cy="3930371"/>
          </a:xfrm>
          <a:prstGeom prst="rect">
            <a:avLst/>
          </a:prstGeom>
        </p:spPr>
        <p:txBody>
          <a:bodyPr wrap="square">
            <a:spAutoFit/>
          </a:bodyPr>
          <a:lstStyle/>
          <a:p>
            <a:pPr lvl="0">
              <a:lnSpc>
                <a:spcPct val="150000"/>
              </a:lnSpc>
            </a:pPr>
            <a:r>
              <a:rPr lang="zh-CN" altLang="en-US" sz="2200" dirty="0">
                <a:solidFill>
                  <a:prstClr val="black"/>
                </a:solidFill>
              </a:rPr>
              <a:t>门刚参数化模型</a:t>
            </a:r>
            <a:r>
              <a:rPr lang="zh-CN" altLang="en-US" sz="2000" dirty="0">
                <a:solidFill>
                  <a:prstClr val="black"/>
                </a:solidFill>
              </a:rPr>
              <a:t>输入</a:t>
            </a:r>
            <a:r>
              <a:rPr lang="zh-CN" altLang="en-US" sz="2200" dirty="0">
                <a:solidFill>
                  <a:prstClr val="black"/>
                </a:solidFill>
              </a:rPr>
              <a:t>：</a:t>
            </a:r>
            <a:endParaRPr lang="en-US" altLang="zh-CN" sz="2200" dirty="0">
              <a:solidFill>
                <a:prstClr val="black"/>
              </a:solidFill>
            </a:endParaRPr>
          </a:p>
          <a:p>
            <a:pPr lvl="0">
              <a:lnSpc>
                <a:spcPct val="150000"/>
              </a:lnSpc>
            </a:pPr>
            <a:r>
              <a:rPr lang="zh-CN" altLang="en-US" sz="2200" dirty="0">
                <a:solidFill>
                  <a:prstClr val="black"/>
                </a:solidFill>
              </a:rPr>
              <a:t>设抗风柱</a:t>
            </a:r>
            <a:endParaRPr lang="en-US" altLang="zh-CN" sz="2200" dirty="0">
              <a:solidFill>
                <a:prstClr val="black"/>
              </a:solidFill>
            </a:endParaRPr>
          </a:p>
          <a:p>
            <a:pPr lvl="0">
              <a:lnSpc>
                <a:spcPct val="150000"/>
              </a:lnSpc>
            </a:pPr>
            <a:r>
              <a:rPr lang="zh-CN" altLang="en-US" sz="2200" dirty="0">
                <a:solidFill>
                  <a:prstClr val="black"/>
                </a:solidFill>
              </a:rPr>
              <a:t>生成牛腿</a:t>
            </a:r>
            <a:endParaRPr lang="zh-CN" altLang="en-US" sz="2200" dirty="0">
              <a:solidFill>
                <a:prstClr val="black"/>
              </a:solidFill>
            </a:endParaRPr>
          </a:p>
          <a:p>
            <a:pPr lvl="0">
              <a:lnSpc>
                <a:spcPct val="150000"/>
              </a:lnSpc>
            </a:pPr>
            <a:r>
              <a:rPr lang="zh-CN" altLang="en-US" sz="2200" dirty="0">
                <a:solidFill>
                  <a:prstClr val="black"/>
                </a:solidFill>
              </a:rPr>
              <a:t>设置挑檐</a:t>
            </a:r>
            <a:endParaRPr lang="zh-CN" altLang="en-US" sz="2200" dirty="0">
              <a:solidFill>
                <a:prstClr val="black"/>
              </a:solidFill>
            </a:endParaRPr>
          </a:p>
          <a:p>
            <a:pPr lvl="0">
              <a:lnSpc>
                <a:spcPct val="150000"/>
              </a:lnSpc>
            </a:pPr>
            <a:r>
              <a:rPr lang="zh-CN" altLang="en-US" sz="2200" dirty="0">
                <a:solidFill>
                  <a:prstClr val="black"/>
                </a:solidFill>
              </a:rPr>
              <a:t>设置天窗</a:t>
            </a:r>
            <a:endParaRPr lang="zh-CN" altLang="en-US" sz="2200" dirty="0">
              <a:solidFill>
                <a:prstClr val="black"/>
              </a:solidFill>
            </a:endParaRPr>
          </a:p>
          <a:p>
            <a:pPr lvl="0">
              <a:lnSpc>
                <a:spcPct val="150000"/>
              </a:lnSpc>
            </a:pPr>
            <a:r>
              <a:rPr lang="zh-CN" altLang="en-US" sz="2200" dirty="0">
                <a:solidFill>
                  <a:prstClr val="black"/>
                </a:solidFill>
              </a:rPr>
              <a:t>设置夹层</a:t>
            </a:r>
            <a:endParaRPr lang="zh-CN" altLang="en-US" sz="2200" dirty="0">
              <a:solidFill>
                <a:prstClr val="black"/>
              </a:solidFill>
            </a:endParaRPr>
          </a:p>
          <a:p>
            <a:pPr lvl="0">
              <a:lnSpc>
                <a:spcPct val="150000"/>
              </a:lnSpc>
            </a:pPr>
            <a:r>
              <a:rPr lang="zh-CN" altLang="en-US" sz="2200" dirty="0">
                <a:solidFill>
                  <a:prstClr val="black"/>
                </a:solidFill>
              </a:rPr>
              <a:t>设女儿墙柱</a:t>
            </a:r>
            <a:endParaRPr lang="zh-CN" altLang="en-US" sz="2200" dirty="0">
              <a:solidFill>
                <a:prstClr val="black"/>
              </a:solidFill>
            </a:endParaRPr>
          </a:p>
          <a:p>
            <a:pPr lvl="0">
              <a:lnSpc>
                <a:spcPct val="150000"/>
              </a:lnSpc>
            </a:pPr>
            <a:endParaRPr lang="en-US" altLang="zh-CN" sz="1400" dirty="0">
              <a:solidFill>
                <a:prstClr val="black"/>
              </a:solidFill>
            </a:endParaRPr>
          </a:p>
        </p:txBody>
      </p:sp>
      <p:pic>
        <p:nvPicPr>
          <p:cNvPr id="12" name="Picture 3"/>
          <p:cNvPicPr>
            <a:picLocks noChangeAspect="1" noChangeArrowheads="1"/>
          </p:cNvPicPr>
          <p:nvPr/>
        </p:nvPicPr>
        <p:blipFill>
          <a:blip r:embed="rId2" cstate="print"/>
          <a:srcRect/>
          <a:stretch>
            <a:fillRect/>
          </a:stretch>
        </p:blipFill>
        <p:spPr bwMode="auto">
          <a:xfrm>
            <a:off x="4499764" y="1382146"/>
            <a:ext cx="1238096" cy="15047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1944763"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2.</a:t>
            </a:r>
            <a:r>
              <a:rPr lang="zh-CN" altLang="en-US" sz="2800" b="1" dirty="0">
                <a:solidFill>
                  <a:srgbClr val="2E6CB5"/>
                </a:solidFill>
                <a:latin typeface="微软雅黑" panose="020B0503020204020204" charset="-122"/>
                <a:ea typeface="微软雅黑" panose="020B0503020204020204" charset="-122"/>
              </a:rPr>
              <a:t>立面编辑</a:t>
            </a:r>
            <a:endParaRPr lang="zh-CN" sz="2800" b="1" dirty="0">
              <a:solidFill>
                <a:srgbClr val="2E6CB5"/>
              </a:solidFill>
              <a:latin typeface="微软雅黑" panose="020B0503020204020204" charset="-122"/>
              <a:ea typeface="微软雅黑" panose="020B0503020204020204" charset="-122"/>
            </a:endParaRPr>
          </a:p>
        </p:txBody>
      </p:sp>
      <p:sp>
        <p:nvSpPr>
          <p:cNvPr id="13" name="矩形 12"/>
          <p:cNvSpPr/>
          <p:nvPr/>
        </p:nvSpPr>
        <p:spPr>
          <a:xfrm>
            <a:off x="815413" y="875310"/>
            <a:ext cx="4855714" cy="580415"/>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雪荷载一键生成</a:t>
            </a:r>
            <a:endParaRPr lang="zh-CN" altLang="en-US" sz="2400" b="1" dirty="0">
              <a:solidFill>
                <a:schemeClr val="tx1"/>
              </a:solidFill>
            </a:endParaRPr>
          </a:p>
        </p:txBody>
      </p:sp>
      <p:pic>
        <p:nvPicPr>
          <p:cNvPr id="7" name="图片 6"/>
          <p:cNvPicPr>
            <a:picLocks noChangeAspect="1"/>
          </p:cNvPicPr>
          <p:nvPr/>
        </p:nvPicPr>
        <p:blipFill>
          <a:blip r:embed="rId1"/>
          <a:stretch>
            <a:fillRect/>
          </a:stretch>
        </p:blipFill>
        <p:spPr>
          <a:xfrm>
            <a:off x="39722" y="3030829"/>
            <a:ext cx="3304762" cy="3590476"/>
          </a:xfrm>
          <a:prstGeom prst="rect">
            <a:avLst/>
          </a:prstGeom>
        </p:spPr>
      </p:pic>
      <p:pic>
        <p:nvPicPr>
          <p:cNvPr id="18" name="Picture 2" descr="C:\Users\win10\AppData\Roaming\feiq\RichOle\198627993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128" y="1127579"/>
            <a:ext cx="3987522" cy="549372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9" name="矩形 18"/>
          <p:cNvSpPr/>
          <p:nvPr/>
        </p:nvSpPr>
        <p:spPr>
          <a:xfrm>
            <a:off x="1108364" y="1398132"/>
            <a:ext cx="6088480" cy="1688412"/>
          </a:xfrm>
          <a:prstGeom prst="rect">
            <a:avLst/>
          </a:prstGeom>
        </p:spPr>
        <p:txBody>
          <a:bodyPr wrap="square">
            <a:spAutoFit/>
          </a:bodyPr>
          <a:lstStyle/>
          <a:p>
            <a:pPr lvl="0">
              <a:lnSpc>
                <a:spcPct val="150000"/>
              </a:lnSpc>
            </a:pPr>
            <a:r>
              <a:rPr lang="zh-CN" altLang="en-US" sz="2400" dirty="0">
                <a:solidFill>
                  <a:prstClr val="black"/>
                </a:solidFill>
              </a:rPr>
              <a:t>高低跨自动考虑雪堆积和雪漂移</a:t>
            </a:r>
            <a:endParaRPr lang="en-US" altLang="zh-CN" sz="2400" dirty="0">
              <a:solidFill>
                <a:prstClr val="black"/>
              </a:solidFill>
            </a:endParaRPr>
          </a:p>
          <a:p>
            <a:pPr lvl="0">
              <a:lnSpc>
                <a:spcPct val="150000"/>
              </a:lnSpc>
            </a:pPr>
            <a:r>
              <a:rPr lang="zh-CN" altLang="en-US" sz="2400" dirty="0">
                <a:solidFill>
                  <a:prstClr val="black"/>
                </a:solidFill>
              </a:rPr>
              <a:t>所有雪工况自动生成组合关系</a:t>
            </a:r>
            <a:endParaRPr lang="en-US" altLang="zh-CN" sz="2400" dirty="0">
              <a:solidFill>
                <a:prstClr val="black"/>
              </a:solidFill>
            </a:endParaRPr>
          </a:p>
          <a:p>
            <a:pPr lvl="0">
              <a:lnSpc>
                <a:spcPct val="150000"/>
              </a:lnSpc>
            </a:pPr>
            <a:r>
              <a:rPr lang="zh-CN" altLang="en-US" sz="2400" dirty="0">
                <a:solidFill>
                  <a:prstClr val="black"/>
                </a:solidFill>
              </a:rPr>
              <a:t>雪荷载生成执行</a:t>
            </a:r>
            <a:r>
              <a:rPr lang="en-US" altLang="zh-CN" sz="2400" dirty="0">
                <a:solidFill>
                  <a:prstClr val="black"/>
                </a:solidFill>
              </a:rPr>
              <a:t>《</a:t>
            </a:r>
            <a:r>
              <a:rPr lang="zh-CN" altLang="en-US" sz="2400" dirty="0">
                <a:solidFill>
                  <a:prstClr val="black"/>
                </a:solidFill>
              </a:rPr>
              <a:t>门刚规范</a:t>
            </a:r>
            <a:r>
              <a:rPr lang="en-US" altLang="zh-CN" sz="2400" dirty="0">
                <a:solidFill>
                  <a:prstClr val="black"/>
                </a:solidFill>
              </a:rPr>
              <a:t>》</a:t>
            </a:r>
            <a:r>
              <a:rPr lang="zh-CN" altLang="en-US" sz="2400" dirty="0">
                <a:solidFill>
                  <a:prstClr val="black"/>
                </a:solidFill>
              </a:rPr>
              <a:t>和</a:t>
            </a:r>
            <a:r>
              <a:rPr lang="en-US" altLang="zh-CN" sz="2400" dirty="0">
                <a:solidFill>
                  <a:prstClr val="black"/>
                </a:solidFill>
              </a:rPr>
              <a:t>《</a:t>
            </a:r>
            <a:r>
              <a:rPr lang="zh-CN" altLang="en-US" sz="2400" dirty="0">
                <a:solidFill>
                  <a:prstClr val="black"/>
                </a:solidFill>
              </a:rPr>
              <a:t>荷载规范</a:t>
            </a:r>
            <a:r>
              <a:rPr lang="en-US" altLang="zh-CN" sz="2400" dirty="0">
                <a:solidFill>
                  <a:prstClr val="black"/>
                </a:solidFill>
              </a:rPr>
              <a:t>》</a:t>
            </a:r>
            <a:endParaRPr lang="en-US" altLang="zh-CN" sz="2400" dirty="0">
              <a:solidFill>
                <a:prstClr val="black"/>
              </a:solidFill>
            </a:endParaRPr>
          </a:p>
        </p:txBody>
      </p:sp>
      <p:pic>
        <p:nvPicPr>
          <p:cNvPr id="20" name="Picture 3"/>
          <p:cNvPicPr>
            <a:picLocks noChangeAspect="1" noChangeArrowheads="1"/>
          </p:cNvPicPr>
          <p:nvPr/>
        </p:nvPicPr>
        <p:blipFill>
          <a:blip r:embed="rId3" cstate="print"/>
          <a:srcRect/>
          <a:stretch>
            <a:fillRect/>
          </a:stretch>
        </p:blipFill>
        <p:spPr bwMode="auto">
          <a:xfrm>
            <a:off x="5671127" y="1127579"/>
            <a:ext cx="2112235" cy="1056117"/>
          </a:xfrm>
          <a:prstGeom prst="rect">
            <a:avLst/>
          </a:prstGeom>
          <a:noFill/>
          <a:ln w="6350">
            <a:solidFill>
              <a:schemeClr val="tx1"/>
            </a:solid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3344484" y="3068693"/>
            <a:ext cx="4715849" cy="3590476"/>
          </a:xfrm>
          <a:prstGeom prst="rect">
            <a:avLst/>
          </a:prstGeom>
          <a:noFill/>
          <a:ln w="6350">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35360" y="281224"/>
            <a:ext cx="480053" cy="459477"/>
            <a:chOff x="251520" y="210918"/>
            <a:chExt cx="360040" cy="344608"/>
          </a:xfrm>
        </p:grpSpPr>
        <p:sp>
          <p:nvSpPr>
            <p:cNvPr id="51" name="矩形 5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65" name="直接连接符 64"/>
          <p:cNvCxnSpPr/>
          <p:nvPr/>
        </p:nvCxnSpPr>
        <p:spPr>
          <a:xfrm>
            <a:off x="905697" y="740701"/>
            <a:ext cx="11046953"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894457" y="83272"/>
            <a:ext cx="1944763" cy="662554"/>
          </a:xfrm>
          <a:prstGeom prst="rect">
            <a:avLst/>
          </a:prstGeom>
        </p:spPr>
        <p:txBody>
          <a:bodyPr wrap="none">
            <a:spAutoFit/>
          </a:bodyPr>
          <a:lstStyle/>
          <a:p>
            <a:pPr marL="0" lvl="1" defTabSz="457200">
              <a:lnSpc>
                <a:spcPct val="150000"/>
              </a:lnSpc>
            </a:pPr>
            <a:r>
              <a:rPr lang="en-US" altLang="zh-CN" sz="2800" b="1" dirty="0">
                <a:solidFill>
                  <a:srgbClr val="2E6CB5"/>
                </a:solidFill>
                <a:latin typeface="微软雅黑" panose="020B0503020204020204" charset="-122"/>
                <a:ea typeface="微软雅黑" panose="020B0503020204020204" charset="-122"/>
              </a:rPr>
              <a:t>2.</a:t>
            </a:r>
            <a:r>
              <a:rPr lang="zh-CN" altLang="en-US" sz="2800" b="1" dirty="0">
                <a:solidFill>
                  <a:srgbClr val="2E6CB5"/>
                </a:solidFill>
                <a:latin typeface="微软雅黑" panose="020B0503020204020204" charset="-122"/>
                <a:ea typeface="微软雅黑" panose="020B0503020204020204" charset="-122"/>
              </a:rPr>
              <a:t>立面编辑</a:t>
            </a:r>
            <a:endParaRPr lang="zh-CN" sz="2800" b="1" dirty="0">
              <a:solidFill>
                <a:srgbClr val="2E6CB5"/>
              </a:solidFill>
              <a:latin typeface="微软雅黑" panose="020B0503020204020204" charset="-122"/>
              <a:ea typeface="微软雅黑" panose="020B0503020204020204" charset="-122"/>
            </a:endParaRPr>
          </a:p>
        </p:txBody>
      </p:sp>
      <p:sp>
        <p:nvSpPr>
          <p:cNvPr id="13" name="矩形 12"/>
          <p:cNvSpPr/>
          <p:nvPr/>
        </p:nvSpPr>
        <p:spPr>
          <a:xfrm>
            <a:off x="963295" y="869315"/>
            <a:ext cx="10689590" cy="580415"/>
          </a:xfrm>
          <a:prstGeom prst="rect">
            <a:avLst/>
          </a:prstGeom>
        </p:spPr>
        <p:txBody>
          <a:bodyPr wrap="square">
            <a:spAutoFit/>
          </a:bodyPr>
          <a:lstStyle/>
          <a:p>
            <a:pPr marL="285750" indent="-285750" fontAlgn="auto">
              <a:lnSpc>
                <a:spcPct val="150000"/>
              </a:lnSpc>
              <a:buFont typeface="Wingdings" panose="05000000000000000000" pitchFamily="2" charset="2"/>
              <a:buChar char="Ø"/>
            </a:pPr>
            <a:r>
              <a:rPr lang="zh-CN" altLang="en-US" sz="2400" b="1" dirty="0">
                <a:solidFill>
                  <a:schemeClr val="tx1"/>
                </a:solidFill>
              </a:rPr>
              <a:t>风荷载</a:t>
            </a:r>
            <a:endParaRPr lang="zh-CN" altLang="en-US" sz="2400" b="1" dirty="0">
              <a:solidFill>
                <a:schemeClr val="tx1"/>
              </a:solidFill>
            </a:endParaRPr>
          </a:p>
        </p:txBody>
      </p:sp>
      <p:pic>
        <p:nvPicPr>
          <p:cNvPr id="12" name="Picture 1"/>
          <p:cNvPicPr>
            <a:picLocks noChangeAspect="1" noChangeArrowheads="1"/>
          </p:cNvPicPr>
          <p:nvPr/>
        </p:nvPicPr>
        <p:blipFill>
          <a:blip r:embed="rId1" cstate="print"/>
          <a:srcRect/>
          <a:stretch>
            <a:fillRect/>
          </a:stretch>
        </p:blipFill>
        <p:spPr bwMode="auto">
          <a:xfrm>
            <a:off x="1068795" y="2574529"/>
            <a:ext cx="5448779" cy="3305708"/>
          </a:xfrm>
          <a:prstGeom prst="rect">
            <a:avLst/>
          </a:prstGeom>
          <a:noFill/>
          <a:ln w="6350">
            <a:solidFill>
              <a:schemeClr val="tx1"/>
            </a:solidFill>
            <a:miter lim="800000"/>
            <a:headEnd/>
            <a:tailEnd/>
          </a:ln>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896" y="2574528"/>
            <a:ext cx="5070989" cy="330570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940228" y="1472476"/>
            <a:ext cx="7591375" cy="837217"/>
          </a:xfrm>
          <a:prstGeom prst="rect">
            <a:avLst/>
          </a:prstGeom>
        </p:spPr>
        <p:txBody>
          <a:bodyPr wrap="square">
            <a:spAutoFit/>
          </a:bodyPr>
          <a:lstStyle/>
          <a:p>
            <a:pPr lvl="0">
              <a:lnSpc>
                <a:spcPct val="150000"/>
              </a:lnSpc>
            </a:pPr>
            <a:r>
              <a:rPr lang="zh-CN" altLang="en-US" sz="2000" dirty="0">
                <a:solidFill>
                  <a:prstClr val="black"/>
                </a:solidFill>
              </a:rPr>
              <a:t>程序按照门式规范 进行门刚结构横向风和纵向风荷载的自动计算。</a:t>
            </a:r>
            <a:endParaRPr lang="zh-CN" altLang="en-US" sz="2000" dirty="0">
              <a:solidFill>
                <a:prstClr val="black"/>
              </a:solidFill>
            </a:endParaRPr>
          </a:p>
          <a:p>
            <a:pPr lvl="0">
              <a:lnSpc>
                <a:spcPct val="150000"/>
              </a:lnSpc>
            </a:pPr>
            <a:endParaRPr lang="en-US" altLang="zh-CN" sz="1400" dirty="0">
              <a:solidFill>
                <a:prstClr val="black"/>
              </a:solidFill>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1"/>
  <p:tag name="KSO_WM_UNIT_LAYERLEVEL" val="1"/>
  <p:tag name="KSO_WM_TAG_VERSION" val="1.0"/>
  <p:tag name="KSO_WM_BEAUTIFY_FLAG" val="#wm#"/>
  <p:tag name="KSO_WM_SLIDE_BACKGROUND_TYPE" val="general"/>
  <p:tag name="KSO_WM_SLIDE_BK_DARK_LIGHT" val="2"/>
  <p:tag name="KSO_WM_UNIT_TYPE" val="i"/>
  <p:tag name="KSO_WM_UNIT_INDEX" val="1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 name="KSO_WM_UNIT_SUBTYPE" val="h"/>
  <p:tag name="KSO_WM_UNIT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1"/>
  <p:tag name="KSO_WM_UNIT_LAYERLEVEL" val="1"/>
  <p:tag name="KSO_WM_TAG_VERSION" val="1.0"/>
  <p:tag name="KSO_WM_BEAUTIFY_FLAG" val="#wm#"/>
  <p:tag name="KSO_WM_SLIDE_BACKGROUND_TYPE" val="frame"/>
  <p:tag name="KSO_WM_SLIDE_BK_DARK_LIGHT" val="2"/>
  <p:tag name="KSO_WM_UNIT_TYPE" val="i"/>
  <p:tag name="KSO_WM_UNIT_INDEX" val="1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SLIDE_BACKGROUND_TYPE" val="frame"/>
  <p:tag name="KSO_WM_SLIDE_BK_DARK_LIGHT" val="2"/>
  <p:tag name="KSO_WM_UNIT_TYPE" val="i"/>
  <p:tag name="KSO_WM_UNIT_INDEX"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1"/>
  <p:tag name="KSO_WM_UNIT_LAYERLEVEL" val="1"/>
  <p:tag name="KSO_WM_TAG_VERSION" val="1.0"/>
  <p:tag name="KSO_WM_BEAUTIFY_FLAG" val="#wm#"/>
  <p:tag name="KSO_WM_SLIDE_BACKGROUND_TYPE" val="leftRight"/>
  <p:tag name="KSO_WM_SLIDE_BK_DARK_LIGHT" val="2"/>
  <p:tag name="KSO_WM_UNIT_TYPE" val="i"/>
  <p:tag name="KSO_WM_UNIT_INDEX" val="1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SLIDE_BACKGROUND_TYPE" val="leftRight"/>
  <p:tag name="KSO_WM_SLIDE_BK_DARK_LIGHT" val="2"/>
  <p:tag name="KSO_WM_UNIT_TYPE" val="i"/>
  <p:tag name="KSO_WM_UNIT_INDEX"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1"/>
  <p:tag name="KSO_WM_UNIT_LAYERLEVEL" val="1"/>
  <p:tag name="KSO_WM_TAG_VERSION" val="1.0"/>
  <p:tag name="KSO_WM_BEAUTIFY_FLAG" val="#wm#"/>
  <p:tag name="KSO_WM_SLIDE_BACKGROUND_TYPE" val="topBottom"/>
  <p:tag name="KSO_WM_SLIDE_BK_DARK_LIGHT" val="2"/>
  <p:tag name="KSO_WM_UNIT_TYPE" val="i"/>
  <p:tag name="KSO_WM_UNIT_INDEX" val="1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SLIDE_BACKGROUND_TYPE" val="topBottom"/>
  <p:tag name="KSO_WM_SLIDE_BK_DARK_LIGHT" val="2"/>
  <p:tag name="KSO_WM_UNIT_TYPE" val="i"/>
  <p:tag name="KSO_WM_UNIT_INDEX"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1"/>
  <p:tag name="KSO_WM_UNIT_LAYERLEVEL" val="1"/>
  <p:tag name="KSO_WM_TAG_VERSION" val="1.0"/>
  <p:tag name="KSO_WM_BEAUTIFY_FLAG" val="#wm#"/>
  <p:tag name="KSO_WM_SLIDE_BACKGROUND_TYPE" val="bottomTop"/>
  <p:tag name="KSO_WM_SLIDE_BK_DARK_LIGHT" val="2"/>
  <p:tag name="KSO_WM_UNIT_TYPE" val="i"/>
  <p:tag name="KSO_WM_UNIT_INDEX" val="1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SLIDE_BACKGROUND_TYPE" val="bottomTop"/>
  <p:tag name="KSO_WM_SLIDE_BK_DARK_LIGHT" val="2"/>
  <p:tag name="KSO_WM_UNIT_TYPE" val="i"/>
  <p:tag name="KSO_WM_UNIT_INDEX"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1"/>
  <p:tag name="KSO_WM_UNIT_LAYERLEVEL" val="1"/>
  <p:tag name="KSO_WM_TAG_VERSION" val="1.0"/>
  <p:tag name="KSO_WM_BEAUTIFY_FLAG" val="#wm#"/>
  <p:tag name="KSO_WM_SLIDE_BACKGROUND_TYPE" val="navigation"/>
  <p:tag name="KSO_WM_SLIDE_BK_DARK_LIGHT" val="2"/>
  <p:tag name="KSO_WM_UNIT_TYPE" val="i"/>
  <p:tag name="KSO_WM_UNIT_INDEX" val="1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SLIDE_BACKGROUND_TYPE" val="navigation"/>
  <p:tag name="KSO_WM_SLIDE_BK_DARK_LIGHT" val="2"/>
  <p:tag name="KSO_WM_UNIT_TYPE" val="i"/>
  <p:tag name="KSO_WM_UNIT_INDEX"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1"/>
  <p:tag name="KSO_WM_UNIT_LAYERLEVEL" val="1"/>
  <p:tag name="KSO_WM_TAG_VERSION" val="1.0"/>
  <p:tag name="KSO_WM_BEAUTIFY_FLAG" val="#wm#"/>
  <p:tag name="KSO_WM_SLIDE_BACKGROUND_TYPE" val="belt"/>
  <p:tag name="KSO_WM_SLIDE_BK_DARK_LIGHT" val="2"/>
  <p:tag name="KSO_WM_UNIT_TYPE" val="i"/>
  <p:tag name="KSO_WM_UNIT_INDEX" val="1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918"/>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918"/>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1.xml><?xml version="1.0" encoding="utf-8"?>
<p:tagLst xmlns:p="http://schemas.openxmlformats.org/presentationml/2006/main">
  <p:tag name="KSO_WM_TEMPLATE_THUMBS_INDEX" val="1、3、8、9、10、11、12、13、15"/>
  <p:tag name="KSO_WM_TEMPLATE_SUBCATEGORY" val="0"/>
  <p:tag name="KSO_WM_UNIT_SHOW_EDIT_AREA_INDICATION" val="0"/>
  <p:tag name="KSO_WM_TAG_VERSION" val="1.0"/>
  <p:tag name="KSO_WM_BEAUTIFY_FLAG" val="#wm#"/>
  <p:tag name="KSO_WM_TEMPLATE_CATEGORY" val="custom"/>
  <p:tag name="KSO_WM_TEMPLATE_INDEX" val="20199918"/>
  <p:tag name="KSO_WM_TEMPLATE_MASTER_TYPE" val="1"/>
  <p:tag name="KSO_WM_TEMPLATE_COLOR_TYPE" val="1"/>
  <p:tag name="KSO_WM_TEMPLATE_MASTER_THUMB_INDEX" val="18"/>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193327_4*l_h_i*1_1_1"/>
  <p:tag name="KSO_WM_TEMPLATE_CATEGORY" val="custom"/>
  <p:tag name="KSO_WM_TEMPLATE_INDEX" val="2019332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193327_4*l_h_i*1_1_2"/>
  <p:tag name="KSO_WM_TEMPLATE_CATEGORY" val="custom"/>
  <p:tag name="KSO_WM_TEMPLATE_INDEX" val="2019332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14.xml><?xml version="1.0" encoding="utf-8"?>
<p:tagLst xmlns:p="http://schemas.openxmlformats.org/presentationml/2006/main">
  <p:tag name="KSO_WM_UNIT_ISCONTENTSTITLE"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193327_4*l_h_a*1_1_1"/>
  <p:tag name="KSO_WM_TEMPLATE_CATEGORY" val="custom"/>
  <p:tag name="KSO_WM_TEMPLATE_INDEX" val="20193327"/>
  <p:tag name="KSO_WM_UNIT_LAYERLEVEL" val="1_1_1"/>
  <p:tag name="KSO_WM_TAG_VERSION" val="1.0"/>
  <p:tag name="KSO_WM_BEAUTIFY_FLAG" val="#wm#"/>
  <p:tag name="KSO_WM_UNIT_PRESET_TEXT" val="单击此处添加标题"/>
  <p:tag name="KSO_WM_UNIT_VALUE" val="16"/>
  <p:tag name="KSO_WM_UNIT_NOCLEAR" val="0"/>
  <p:tag name="KSO_WM_UNIT_ISNUMDGMTITLE" val="0"/>
  <p:tag name="KSO_WM_UNIT_TEXT_FILL_FORE_SCHEMECOLOR_INDEX" val="13"/>
  <p:tag name="KSO_WM_UNIT_TEXT_FILL_TYPE" val="1"/>
  <p:tag name="KSO_WM_UNIT_USESOURCEFORMAT_APPLY"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193327_4*l_h_i*1_2_1"/>
  <p:tag name="KSO_WM_TEMPLATE_CATEGORY" val="custom"/>
  <p:tag name="KSO_WM_TEMPLATE_INDEX" val="2019332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16.xml><?xml version="1.0" encoding="utf-8"?>
<p:tagLst xmlns:p="http://schemas.openxmlformats.org/presentationml/2006/main">
  <p:tag name="KSO_WM_UNIT_ISCONTENTSTITLE"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193327_4*l_h_a*1_2_1"/>
  <p:tag name="KSO_WM_TEMPLATE_CATEGORY" val="custom"/>
  <p:tag name="KSO_WM_TEMPLATE_INDEX" val="20193327"/>
  <p:tag name="KSO_WM_UNIT_LAYERLEVEL" val="1_1_1"/>
  <p:tag name="KSO_WM_TAG_VERSION" val="1.0"/>
  <p:tag name="KSO_WM_BEAUTIFY_FLAG" val="#wm#"/>
  <p:tag name="KSO_WM_UNIT_PRESET_TEXT" val="单击此处添加标题"/>
  <p:tag name="KSO_WM_UNIT_VALUE" val="16"/>
  <p:tag name="KSO_WM_UNIT_NOCLEAR" val="0"/>
  <p:tag name="KSO_WM_UNIT_ISNUMDGMTITLE" val="0"/>
  <p:tag name="KSO_WM_UNIT_TEXT_FILL_FORE_SCHEMECOLOR_INDEX" val="13"/>
  <p:tag name="KSO_WM_UNIT_TEXT_FILL_TYPE" val="1"/>
  <p:tag name="KSO_WM_UNIT_USESOURCEFORMAT_APPLY"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193327_4*l_h_i*1_3_1"/>
  <p:tag name="KSO_WM_TEMPLATE_CATEGORY" val="custom"/>
  <p:tag name="KSO_WM_TEMPLATE_INDEX" val="2019332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18.xml><?xml version="1.0" encoding="utf-8"?>
<p:tagLst xmlns:p="http://schemas.openxmlformats.org/presentationml/2006/main">
  <p:tag name="KSO_WM_UNIT_ISCONTENTSTITLE"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193327_4*l_h_a*1_3_1"/>
  <p:tag name="KSO_WM_TEMPLATE_CATEGORY" val="custom"/>
  <p:tag name="KSO_WM_TEMPLATE_INDEX" val="20193327"/>
  <p:tag name="KSO_WM_UNIT_LAYERLEVEL" val="1_1_1"/>
  <p:tag name="KSO_WM_TAG_VERSION" val="1.0"/>
  <p:tag name="KSO_WM_BEAUTIFY_FLAG" val="#wm#"/>
  <p:tag name="KSO_WM_UNIT_PRESET_TEXT" val="单击此处添加标题"/>
  <p:tag name="KSO_WM_UNIT_VALUE" val="16"/>
  <p:tag name="KSO_WM_UNIT_NOCLEAR" val="0"/>
  <p:tag name="KSO_WM_UNIT_ISNUMDGMTITLE" val="0"/>
  <p:tag name="KSO_WM_UNIT_TEXT_FILL_FORE_SCHEMECOLOR_INDEX" val="13"/>
  <p:tag name="KSO_WM_UNIT_TEXT_FILL_TYPE" val="1"/>
  <p:tag name="KSO_WM_UNIT_USESOURCEFORMAT_APPLY"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z"/>
  <p:tag name="KSO_WM_UNIT_INDEX" val="1_1"/>
  <p:tag name="KSO_WM_UNIT_ID" val="custom20193327_4*l_z*1_1"/>
  <p:tag name="KSO_WM_TEMPLATE_CATEGORY" val="custom"/>
  <p:tag name="KSO_WM_TEMPLATE_INDEX" val="2019332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z"/>
  <p:tag name="KSO_WM_UNIT_INDEX" val="1_4"/>
  <p:tag name="KSO_WM_UNIT_ID" val="custom20193327_4*l_z*1_4"/>
  <p:tag name="KSO_WM_TEMPLATE_CATEGORY" val="custom"/>
  <p:tag name="KSO_WM_TEMPLATE_INDEX" val="2019332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z"/>
  <p:tag name="KSO_WM_UNIT_INDEX" val="1_2"/>
  <p:tag name="KSO_WM_UNIT_ID" val="custom20193327_4*l_z*1_2"/>
  <p:tag name="KSO_WM_TEMPLATE_CATEGORY" val="custom"/>
  <p:tag name="KSO_WM_TEMPLATE_INDEX" val="2019332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193327_4*l_h_i*1_2_2"/>
  <p:tag name="KSO_WM_TEMPLATE_CATEGORY" val="custom"/>
  <p:tag name="KSO_WM_TEMPLATE_INDEX" val="20193327"/>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193327_4*l_h_i*1_3_2"/>
  <p:tag name="KSO_WM_TEMPLATE_CATEGORY" val="custom"/>
  <p:tag name="KSO_WM_TEMPLATE_INDEX" val="2019332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224.xml><?xml version="1.0" encoding="utf-8"?>
<p:tagLst xmlns:p="http://schemas.openxmlformats.org/presentationml/2006/main">
  <p:tag name="KSO_WM_UNIT_ISCONTENTSTITLE"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193327_4*l_h_a*1_3_1"/>
  <p:tag name="KSO_WM_TEMPLATE_CATEGORY" val="custom"/>
  <p:tag name="KSO_WM_TEMPLATE_INDEX" val="20193327"/>
  <p:tag name="KSO_WM_UNIT_LAYERLEVEL" val="1_1_1"/>
  <p:tag name="KSO_WM_TAG_VERSION" val="1.0"/>
  <p:tag name="KSO_WM_BEAUTIFY_FLAG" val="#wm#"/>
  <p:tag name="KSO_WM_UNIT_PRESET_TEXT" val="单击此处添加标题"/>
  <p:tag name="KSO_WM_UNIT_VALUE" val="16"/>
  <p:tag name="KSO_WM_UNIT_NOCLEAR" val="0"/>
  <p:tag name="KSO_WM_UNIT_ISNUMDGMTITLE" val="0"/>
  <p:tag name="KSO_WM_UNIT_TEXT_FILL_FORE_SCHEMECOLOR_INDEX" val="13"/>
  <p:tag name="KSO_WM_UNIT_TEXT_FILL_TYPE" val="1"/>
  <p:tag name="KSO_WM_UNIT_USESOURCEFORMAT_APPLY"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z"/>
  <p:tag name="KSO_WM_UNIT_INDEX" val="1_2"/>
  <p:tag name="KSO_WM_UNIT_ID" val="custom20193327_4*l_z*1_2"/>
  <p:tag name="KSO_WM_TEMPLATE_CATEGORY" val="custom"/>
  <p:tag name="KSO_WM_TEMPLATE_INDEX" val="2019332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226.xml><?xml version="1.0" encoding="utf-8"?>
<p:tagLst xmlns:p="http://schemas.openxmlformats.org/presentationml/2006/main">
  <p:tag name="KSO_WM_UNIT_ISCONTENTSTITLE"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193327_4*l_h_a*1_3_1"/>
  <p:tag name="KSO_WM_TEMPLATE_CATEGORY" val="custom"/>
  <p:tag name="KSO_WM_TEMPLATE_INDEX" val="20193327"/>
  <p:tag name="KSO_WM_UNIT_LAYERLEVEL" val="1_1_1"/>
  <p:tag name="KSO_WM_TAG_VERSION" val="1.0"/>
  <p:tag name="KSO_WM_BEAUTIFY_FLAG" val="#wm#"/>
  <p:tag name="KSO_WM_UNIT_PRESET_TEXT" val="单击此处添加标题"/>
  <p:tag name="KSO_WM_UNIT_VALUE" val="16"/>
  <p:tag name="KSO_WM_UNIT_NOCLEAR" val="0"/>
  <p:tag name="KSO_WM_UNIT_ISNUMDGMTITLE" val="0"/>
  <p:tag name="KSO_WM_UNIT_TEXT_FILL_FORE_SCHEMECOLOR_INDEX" val="13"/>
  <p:tag name="KSO_WM_UNIT_TEXT_FILL_TYPE" val="1"/>
  <p:tag name="KSO_WM_UNIT_USESOURCEFORMAT_APPLY"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z"/>
  <p:tag name="KSO_WM_UNIT_INDEX" val="1_2"/>
  <p:tag name="KSO_WM_UNIT_ID" val="custom20193327_4*l_z*1_2"/>
  <p:tag name="KSO_WM_TEMPLATE_CATEGORY" val="custom"/>
  <p:tag name="KSO_WM_TEMPLATE_INDEX" val="2019332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193327_4*l_h_i*1_2_1"/>
  <p:tag name="KSO_WM_TEMPLATE_CATEGORY" val="custom"/>
  <p:tag name="KSO_WM_TEMPLATE_INDEX" val="2019332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193327_4*l_h_i*1_2_2"/>
  <p:tag name="KSO_WM_TEMPLATE_CATEGORY" val="custom"/>
  <p:tag name="KSO_WM_TEMPLATE_INDEX" val="20193327"/>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193327_4*l_h_i*1_1_1"/>
  <p:tag name="KSO_WM_TEMPLATE_CATEGORY" val="custom"/>
  <p:tag name="KSO_WM_TEMPLATE_INDEX" val="2019332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193327_4*l_h_i*1_1_2"/>
  <p:tag name="KSO_WM_TEMPLATE_CATEGORY" val="custom"/>
  <p:tag name="KSO_WM_TEMPLATE_INDEX" val="2019332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193327_4*l_h_i*1_3_2"/>
  <p:tag name="KSO_WM_TEMPLATE_CATEGORY" val="custom"/>
  <p:tag name="KSO_WM_TEMPLATE_INDEX" val="2019332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70233_4*l_h_i*1_5_1"/>
  <p:tag name="KSO_WM_TEMPLATE_CATEGORY" val="diagram"/>
  <p:tag name="KSO_WM_TEMPLATE_INDEX" val="20170233"/>
  <p:tag name="KSO_WM_UNIT_LAYERLEVEL" val="1_1_1"/>
  <p:tag name="KSO_WM_TAG_VERSION" val="1.0"/>
  <p:tag name="KSO_WM_BEAUTIFY_FLAG" val="#wm#"/>
  <p:tag name="KSO_WM_UNIT_FILL_FORE_SCHEMECOLOR_INDEX" val="9"/>
  <p:tag name="KSO_WM_UNIT_FILL_TYPE" val="1"/>
  <p:tag name="KSO_WM_UNIT_SHADOW_SCHEMECOLOR_INDEX" val="13"/>
  <p:tag name="KSO_WM_UNIT_TEXT_FILL_FORE_SCHEMECOLOR_INDEX" val="2"/>
  <p:tag name="KSO_WM_UNIT_TEXT_FILL_TYPE" val="1"/>
</p:tagLst>
</file>

<file path=ppt/tags/tag234.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70233_4*l_h_f*1_5_1"/>
  <p:tag name="KSO_WM_TEMPLATE_CATEGORY" val="diagram"/>
  <p:tag name="KSO_WM_TEMPLATE_INDEX" val="20170233"/>
  <p:tag name="KSO_WM_UNIT_LAYERLEVEL" val="1_1_1"/>
  <p:tag name="KSO_WM_TAG_VERSION" val="1.0"/>
  <p:tag name="KSO_WM_BEAUTIFY_FLAG" val="#wm#"/>
  <p:tag name="KSO_WM_UNIT_TEXT_FILL_FORE_SCHEMECOLOR_INDEX" val="13"/>
  <p:tag name="KSO_WM_UNIT_TEXT_FILL_TYPE"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70233_4*l_h_i*1_3_1"/>
  <p:tag name="KSO_WM_TEMPLATE_CATEGORY" val="diagram"/>
  <p:tag name="KSO_WM_TEMPLATE_INDEX" val="20170233"/>
  <p:tag name="KSO_WM_UNIT_LAYERLEVEL" val="1_1_1"/>
  <p:tag name="KSO_WM_TAG_VERSION" val="1.0"/>
  <p:tag name="KSO_WM_BEAUTIFY_FLAG" val="#wm#"/>
  <p:tag name="KSO_WM_UNIT_FILL_FORE_SCHEMECOLOR_INDEX" val="7"/>
  <p:tag name="KSO_WM_UNIT_FILL_TYPE" val="1"/>
  <p:tag name="KSO_WM_UNIT_SHADOW_SCHEMECOLOR_INDEX" val="13"/>
  <p:tag name="KSO_WM_UNIT_TEXT_FILL_FORE_SCHEMECOLOR_INDEX" val="2"/>
  <p:tag name="KSO_WM_UNIT_TEXT_FILL_TYPE" val="1"/>
</p:tagLst>
</file>

<file path=ppt/tags/tag236.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0233_4*l_h_f*1_3_1"/>
  <p:tag name="KSO_WM_TEMPLATE_CATEGORY" val="diagram"/>
  <p:tag name="KSO_WM_TEMPLATE_INDEX" val="20170233"/>
  <p:tag name="KSO_WM_UNIT_LAYERLEVEL" val="1_1_1"/>
  <p:tag name="KSO_WM_TAG_VERSION" val="1.0"/>
  <p:tag name="KSO_WM_BEAUTIFY_FLAG" val="#wm#"/>
  <p:tag name="KSO_WM_UNIT_TEXT_FILL_FORE_SCHEMECOLOR_INDEX" val="13"/>
  <p:tag name="KSO_WM_UNIT_TEXT_FILL_TYPE"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233_4*l_h_i*1_1_1"/>
  <p:tag name="KSO_WM_TEMPLATE_CATEGORY" val="diagram"/>
  <p:tag name="KSO_WM_TEMPLATE_INDEX" val="20170233"/>
  <p:tag name="KSO_WM_UNIT_LAYERLEVEL" val="1_1_1"/>
  <p:tag name="KSO_WM_TAG_VERSION" val="1.0"/>
  <p:tag name="KSO_WM_BEAUTIFY_FLAG" val="#wm#"/>
  <p:tag name="KSO_WM_UNIT_FILL_FORE_SCHEMECOLOR_INDEX" val="5"/>
  <p:tag name="KSO_WM_UNIT_FILL_TYPE" val="1"/>
  <p:tag name="KSO_WM_UNIT_SHADOW_SCHEMECOLOR_INDEX" val="13"/>
  <p:tag name="KSO_WM_UNIT_TEXT_FILL_FORE_SCHEMECOLOR_INDEX" val="2"/>
  <p:tag name="KSO_WM_UNIT_TEXT_FILL_TYPE" val="1"/>
</p:tagLst>
</file>

<file path=ppt/tags/tag238.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233_4*l_h_f*1_1_1"/>
  <p:tag name="KSO_WM_TEMPLATE_CATEGORY" val="diagram"/>
  <p:tag name="KSO_WM_TEMPLATE_INDEX" val="20170233"/>
  <p:tag name="KSO_WM_UNIT_LAYERLEVEL" val="1_1_1"/>
  <p:tag name="KSO_WM_TAG_VERSION" val="1.0"/>
  <p:tag name="KSO_WM_BEAUTIFY_FLAG" val="#wm#"/>
  <p:tag name="KSO_WM_UNIT_TEXT_FILL_FORE_SCHEMECOLOR_INDEX" val="13"/>
  <p:tag name="KSO_WM_UNIT_TEXT_FILL_TYPE"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233_4*l_h_i*1_2_1"/>
  <p:tag name="KSO_WM_TEMPLATE_CATEGORY" val="diagram"/>
  <p:tag name="KSO_WM_TEMPLATE_INDEX" val="20170233"/>
  <p:tag name="KSO_WM_UNIT_LAYERLEVEL" val="1_1_1"/>
  <p:tag name="KSO_WM_TAG_VERSION" val="1.0"/>
  <p:tag name="KSO_WM_BEAUTIFY_FLAG" val="#wm#"/>
  <p:tag name="KSO_WM_UNIT_FILL_FORE_SCHEMECOLOR_INDEX" val="6"/>
  <p:tag name="KSO_WM_UNIT_FILL_TYPE" val="1"/>
  <p:tag name="KSO_WM_UNIT_SHADOW_SCHEMECOLOR_INDEX" val="13"/>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233_4*l_h_f*1_2_1"/>
  <p:tag name="KSO_WM_TEMPLATE_CATEGORY" val="diagram"/>
  <p:tag name="KSO_WM_TEMPLATE_INDEX" val="20170233"/>
  <p:tag name="KSO_WM_UNIT_LAYERLEVEL" val="1_1_1"/>
  <p:tag name="KSO_WM_TAG_VERSION" val="1.0"/>
  <p:tag name="KSO_WM_BEAUTIFY_FLAG" val="#wm#"/>
  <p:tag name="KSO_WM_UNIT_TEXT_FILL_FORE_SCHEMECOLOR_INDEX" val="13"/>
  <p:tag name="KSO_WM_UNIT_TEXT_FILL_TYPE"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70233_4*l_h_i*1_4_1"/>
  <p:tag name="KSO_WM_TEMPLATE_CATEGORY" val="diagram"/>
  <p:tag name="KSO_WM_TEMPLATE_INDEX" val="20170233"/>
  <p:tag name="KSO_WM_UNIT_LAYERLEVEL" val="1_1_1"/>
  <p:tag name="KSO_WM_TAG_VERSION" val="1.0"/>
  <p:tag name="KSO_WM_BEAUTIFY_FLAG" val="#wm#"/>
  <p:tag name="KSO_WM_UNIT_FILL_FORE_SCHEMECOLOR_INDEX" val="8"/>
  <p:tag name="KSO_WM_UNIT_FILL_TYPE" val="1"/>
  <p:tag name="KSO_WM_UNIT_SHADOW_SCHEMECOLOR_INDEX" val="13"/>
  <p:tag name="KSO_WM_UNIT_TEXT_FILL_FORE_SCHEMECOLOR_INDEX" val="2"/>
  <p:tag name="KSO_WM_UNIT_TEXT_FILL_TYPE" val="1"/>
</p:tagLst>
</file>

<file path=ppt/tags/tag242.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70233_4*l_h_f*1_4_1"/>
  <p:tag name="KSO_WM_TEMPLATE_CATEGORY" val="diagram"/>
  <p:tag name="KSO_WM_TEMPLATE_INDEX" val="20170233"/>
  <p:tag name="KSO_WM_UNIT_LAYERLEVEL" val="1_1_1"/>
  <p:tag name="KSO_WM_TAG_VERSION" val="1.0"/>
  <p:tag name="KSO_WM_BEAUTIFY_FLAG" val="#wm#"/>
  <p:tag name="KSO_WM_UNIT_TEXT_FILL_FORE_SCHEMECOLOR_INDEX" val="13"/>
  <p:tag name="KSO_WM_UNIT_TEXT_FILL_TYPE"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70233_4*l_h_i*1_5_1"/>
  <p:tag name="KSO_WM_TEMPLATE_CATEGORY" val="diagram"/>
  <p:tag name="KSO_WM_TEMPLATE_INDEX" val="20170233"/>
  <p:tag name="KSO_WM_UNIT_LAYERLEVEL" val="1_1_1"/>
  <p:tag name="KSO_WM_TAG_VERSION" val="1.0"/>
  <p:tag name="KSO_WM_BEAUTIFY_FLAG" val="#wm#"/>
  <p:tag name="KSO_WM_UNIT_FILL_FORE_SCHEMECOLOR_INDEX" val="9"/>
  <p:tag name="KSO_WM_UNIT_FILL_TYPE" val="1"/>
  <p:tag name="KSO_WM_UNIT_SHADOW_SCHEMECOLOR_INDEX" val="13"/>
  <p:tag name="KSO_WM_UNIT_TEXT_FILL_FORE_SCHEMECOLOR_INDEX" val="2"/>
  <p:tag name="KSO_WM_UNIT_TEXT_FILL_TYPE" val="1"/>
</p:tagLst>
</file>

<file path=ppt/tags/tag244.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70233_4*l_h_f*1_5_1"/>
  <p:tag name="KSO_WM_TEMPLATE_CATEGORY" val="diagram"/>
  <p:tag name="KSO_WM_TEMPLATE_INDEX" val="20170233"/>
  <p:tag name="KSO_WM_UNIT_LAYERLEVEL" val="1_1_1"/>
  <p:tag name="KSO_WM_TAG_VERSION" val="1.0"/>
  <p:tag name="KSO_WM_BEAUTIFY_FLAG" val="#wm#"/>
  <p:tag name="KSO_WM_UNIT_TEXT_FILL_FORE_SCHEMECOLOR_INDEX" val="13"/>
  <p:tag name="KSO_WM_UNIT_TEXT_FILL_TYPE" val="1"/>
</p:tagLst>
</file>

<file path=ppt/tags/tag245.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70233_4*l_h_i*1_5_1"/>
  <p:tag name="KSO_WM_TEMPLATE_CATEGORY" val="diagram"/>
  <p:tag name="KSO_WM_TEMPLATE_INDEX" val="20170233"/>
  <p:tag name="KSO_WM_UNIT_LAYERLEVEL" val="1_1_1"/>
  <p:tag name="KSO_WM_TAG_VERSION" val="1.0"/>
  <p:tag name="KSO_WM_BEAUTIFY_FLAG" val="#wm#"/>
  <p:tag name="KSO_WM_UNIT_FILL_FORE_SCHEMECOLOR_INDEX" val="9"/>
  <p:tag name="KSO_WM_UNIT_FILL_TYPE" val="1"/>
  <p:tag name="KSO_WM_UNIT_SHADOW_SCHEMECOLOR_INDEX" val="13"/>
  <p:tag name="KSO_WM_UNIT_TEXT_FILL_FORE_SCHEMECOLOR_INDEX" val="2"/>
  <p:tag name="KSO_WM_UNIT_TEXT_FILL_TYPE"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70233_4*l_h_i*1_3_1"/>
  <p:tag name="KSO_WM_TEMPLATE_CATEGORY" val="diagram"/>
  <p:tag name="KSO_WM_TEMPLATE_INDEX" val="20170233"/>
  <p:tag name="KSO_WM_UNIT_LAYERLEVEL" val="1_1_1"/>
  <p:tag name="KSO_WM_TAG_VERSION" val="1.0"/>
  <p:tag name="KSO_WM_BEAUTIFY_FLAG" val="#wm#"/>
  <p:tag name="KSO_WM_UNIT_FILL_FORE_SCHEMECOLOR_INDEX" val="7"/>
  <p:tag name="KSO_WM_UNIT_FILL_TYPE" val="1"/>
  <p:tag name="KSO_WM_UNIT_SHADOW_SCHEMECOLOR_INDEX" val="13"/>
  <p:tag name="KSO_WM_UNIT_TEXT_FILL_FORE_SCHEMECOLOR_INDEX" val="2"/>
  <p:tag name="KSO_WM_UNIT_TEXT_FILL_TYPE"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233_4*l_h_i*1_1_1"/>
  <p:tag name="KSO_WM_TEMPLATE_CATEGORY" val="diagram"/>
  <p:tag name="KSO_WM_TEMPLATE_INDEX" val="20170233"/>
  <p:tag name="KSO_WM_UNIT_LAYERLEVEL" val="1_1_1"/>
  <p:tag name="KSO_WM_TAG_VERSION" val="1.0"/>
  <p:tag name="KSO_WM_BEAUTIFY_FLAG" val="#wm#"/>
  <p:tag name="KSO_WM_UNIT_FILL_FORE_SCHEMECOLOR_INDEX" val="5"/>
  <p:tag name="KSO_WM_UNIT_FILL_TYPE" val="1"/>
  <p:tag name="KSO_WM_UNIT_SHADOW_SCHEMECOLOR_INDEX" val="13"/>
  <p:tag name="KSO_WM_UNIT_TEXT_FILL_FORE_SCHEMECOLOR_INDEX" val="2"/>
  <p:tag name="KSO_WM_UNIT_TEXT_FILL_TYPE"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233_4*l_h_i*1_2_1"/>
  <p:tag name="KSO_WM_TEMPLATE_CATEGORY" val="diagram"/>
  <p:tag name="KSO_WM_TEMPLATE_INDEX" val="20170233"/>
  <p:tag name="KSO_WM_UNIT_LAYERLEVEL" val="1_1_1"/>
  <p:tag name="KSO_WM_TAG_VERSION" val="1.0"/>
  <p:tag name="KSO_WM_BEAUTIFY_FLAG" val="#wm#"/>
  <p:tag name="KSO_WM_UNIT_FILL_FORE_SCHEMECOLOR_INDEX" val="6"/>
  <p:tag name="KSO_WM_UNIT_FILL_TYPE" val="1"/>
  <p:tag name="KSO_WM_UNIT_SHADOW_SCHEMECOLOR_INDEX" val="13"/>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70233_4*l_h_i*1_4_1"/>
  <p:tag name="KSO_WM_TEMPLATE_CATEGORY" val="diagram"/>
  <p:tag name="KSO_WM_TEMPLATE_INDEX" val="20170233"/>
  <p:tag name="KSO_WM_UNIT_LAYERLEVEL" val="1_1_1"/>
  <p:tag name="KSO_WM_TAG_VERSION" val="1.0"/>
  <p:tag name="KSO_WM_BEAUTIFY_FLAG" val="#wm#"/>
  <p:tag name="KSO_WM_UNIT_FILL_FORE_SCHEMECOLOR_INDEX" val="8"/>
  <p:tag name="KSO_WM_UNIT_FILL_TYPE" val="1"/>
  <p:tag name="KSO_WM_UNIT_SHADOW_SCHEMECOLOR_INDEX" val="13"/>
  <p:tag name="KSO_WM_UNIT_TEXT_FILL_FORE_SCHEMECOLOR_INDEX" val="2"/>
  <p:tag name="KSO_WM_UNIT_TEXT_FILL_TYPE" val="1"/>
</p:tagLst>
</file>

<file path=ppt/tags/tag251.xml><?xml version="1.0" encoding="utf-8"?>
<p:tagLst xmlns:p="http://schemas.openxmlformats.org/presentationml/2006/main">
  <p:tag name="KSO_WM_UNIT_ISCONTENTSTITLE" val="0"/>
  <p:tag name="KSO_WM_UNIT_PRESET_TEXT" val="Thanks"/>
  <p:tag name="KSO_WM_UNIT_NOCLEAR" val="1"/>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199918_15*a*1"/>
  <p:tag name="KSO_WM_TEMPLATE_CATEGORY" val="custom"/>
  <p:tag name="KSO_WM_TEMPLATE_INDEX" val="20199918"/>
  <p:tag name="KSO_WM_UNIT_LAYERLEVEL" val="1"/>
  <p:tag name="KSO_WM_TAG_VERSION" val="1.0"/>
  <p:tag name="KSO_WM_BEAUTIFY_FLAG" val="#wm#"/>
  <p:tag name="KSO_WM_UNIT_ISNUMDGMTITLE" val="0"/>
</p:tagLst>
</file>

<file path=ppt/tags/tag252.xml><?xml version="1.0" encoding="utf-8"?>
<p:tagLst xmlns:p="http://schemas.openxmlformats.org/presentationml/2006/main">
  <p:tag name="KSO_WM_SLIDE_ID" val="custom20199918_15"/>
  <p:tag name="KSO_WM_TEMPLATE_SUBCATEGORY" val="0"/>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199918"/>
  <p:tag name="KSO_WM_SLIDE_LAYOUT" val="a"/>
  <p:tag name="KSO_WM_SLIDE_LAYOUT_CNT" val="1"/>
  <p:tag name="KSO_WM_TEMPLATE_MASTER_TYPE" val="1"/>
  <p:tag name="KSO_WM_TEMPLATE_COLOR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TYPE" val="i"/>
  <p:tag name="KSO_WM_UNIT_INDEX"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0zm3rta">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A20199918">
      <a:dk1>
        <a:srgbClr val="000000"/>
      </a:dk1>
      <a:lt1>
        <a:srgbClr val="FFFFFF"/>
      </a:lt1>
      <a:dk2>
        <a:srgbClr val="F2F2F2"/>
      </a:dk2>
      <a:lt2>
        <a:srgbClr val="FFFFFF"/>
      </a:lt2>
      <a:accent1>
        <a:srgbClr val="0F1E62"/>
      </a:accent1>
      <a:accent2>
        <a:srgbClr val="0F2C57"/>
      </a:accent2>
      <a:accent3>
        <a:srgbClr val="0F3A4B"/>
      </a:accent3>
      <a:accent4>
        <a:srgbClr val="104841"/>
      </a:accent4>
      <a:accent5>
        <a:srgbClr val="105535"/>
      </a:accent5>
      <a:accent6>
        <a:srgbClr val="106329"/>
      </a:accent6>
      <a:hlink>
        <a:srgbClr val="304FFC"/>
      </a:hlink>
      <a:folHlink>
        <a:srgbClr val="492067"/>
      </a:folHlink>
    </a:clrScheme>
    <a:fontScheme name="商务风">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20199918">
    <a:dk1>
      <a:srgbClr val="000000"/>
    </a:dk1>
    <a:lt1>
      <a:srgbClr val="FFFFFF"/>
    </a:lt1>
    <a:dk2>
      <a:srgbClr val="F2F2F2"/>
    </a:dk2>
    <a:lt2>
      <a:srgbClr val="FFFFFF"/>
    </a:lt2>
    <a:accent1>
      <a:srgbClr val="0F1E62"/>
    </a:accent1>
    <a:accent2>
      <a:srgbClr val="0F2C57"/>
    </a:accent2>
    <a:accent3>
      <a:srgbClr val="0F3A4B"/>
    </a:accent3>
    <a:accent4>
      <a:srgbClr val="104841"/>
    </a:accent4>
    <a:accent5>
      <a:srgbClr val="105535"/>
    </a:accent5>
    <a:accent6>
      <a:srgbClr val="106329"/>
    </a:accent6>
    <a:hlink>
      <a:srgbClr val="304FFC"/>
    </a:hlink>
    <a:folHlink>
      <a:srgbClr val="492067"/>
    </a:folHlink>
  </a:clrScheme>
</a:themeOverride>
</file>

<file path=docProps/app.xml><?xml version="1.0" encoding="utf-8"?>
<Properties xmlns="http://schemas.openxmlformats.org/officeDocument/2006/extended-properties" xmlns:vt="http://schemas.openxmlformats.org/officeDocument/2006/docPropsVTypes">
  <TotalTime>0</TotalTime>
  <Words>2085</Words>
  <Application>WPS 演示</Application>
  <PresentationFormat>宽屏</PresentationFormat>
  <Paragraphs>285</Paragraphs>
  <Slides>32</Slides>
  <Notes>31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32</vt:i4>
      </vt:variant>
    </vt:vector>
  </HeadingPairs>
  <TitlesOfParts>
    <vt:vector size="48" baseType="lpstr">
      <vt:lpstr>Arial</vt:lpstr>
      <vt:lpstr>宋体</vt:lpstr>
      <vt:lpstr>Wingdings</vt:lpstr>
      <vt:lpstr>微软雅黑</vt:lpstr>
      <vt:lpstr>汉仪旗黑-85S</vt:lpstr>
      <vt:lpstr>黑体</vt:lpstr>
      <vt:lpstr>隶书</vt:lpstr>
      <vt:lpstr>Segoe UI</vt:lpstr>
      <vt:lpstr>Times New Roman</vt:lpstr>
      <vt:lpstr>Tempus Sans ITC</vt:lpstr>
      <vt:lpstr>幼圆</vt:lpstr>
      <vt:lpstr>Arial Unicode MS</vt:lpstr>
      <vt:lpstr>Calibri</vt:lpstr>
      <vt:lpstr>Wingdings</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yjk</cp:lastModifiedBy>
  <cp:revision>359</cp:revision>
  <dcterms:created xsi:type="dcterms:W3CDTF">2020-04-09T23:35:00Z</dcterms:created>
  <dcterms:modified xsi:type="dcterms:W3CDTF">2021-08-17T03:50:33Z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3017E68F8FFB4589857268863278747F</vt:lpwstr>
  </property>
</Properties>
</file>